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1CD7-FF8A-4358-A3B8-D057F90FC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A3638-1D5B-4355-A327-06DCCA239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C0185-2071-4AF4-B264-70A7A53C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B50C-EECB-4595-B19B-87B3F8F8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A072-39D0-4700-A5BC-47ABFC29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BEEF-3927-4B42-A9A8-E9424C9B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D8871-064F-443E-AB8E-FE5BFE9C4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8104B-90FE-4896-A9D7-E6DBD957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B506-4CAD-45A5-B2F0-F6B24785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8053-8DEF-44CF-940C-EA95A4EA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0AA81-D7CD-4162-B3BB-CFADF12EB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FBAF7-1C81-496F-869D-7B77B2419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14AA-84FC-4AA5-89E0-3AB63DEB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1ADE6-6004-4689-9DBB-4AC2B3DE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8F1F-D998-4319-8F7E-A897B6F1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8C77-173E-4D50-97DE-5203A440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6847-65EF-4945-AEA7-8716559C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30451-5EB7-4716-A2A8-1F18B7CE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C86C-67C5-4F88-B6A4-1783356C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D168C-B5FE-44FD-8D98-A8E26330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ADC5-D06E-4556-9FB3-B5739BDF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B66E0-401D-40FD-8105-715B15FE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BE80-76F1-47D3-B67F-A9F9B076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82CA-C53E-402C-B375-9315F9D3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4C5-933C-45F9-B6FF-097075A8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076B-15E8-48F7-B8C0-2FF9011F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2322-97F7-4748-8FBB-19C72080C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2CE50-47E5-4B4F-8C99-62301E1D4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BE70E-9F58-4493-86E7-5DDBE729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B5819-B3B9-4107-8ED9-40B422EF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179DC-49E4-405C-AECA-FF7462C0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599C-8007-4FAA-B301-24671558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EEE67-4AF9-411B-9398-788D431E1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C26A6-75E5-4707-811F-FD314108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EFFD0-AF58-41A3-81A9-0F4DFB7A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926C0-F008-45F2-B627-0C8449E59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276BF-1A1E-4384-8B47-796AC707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071FA-2444-4ADB-9B28-F27B8192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B7BC5-4A86-4F5C-93E2-BECC74D1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4C01-6748-4D1C-979B-BCD95DB4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5381E-04ED-41E0-AB66-9F3F4370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193CD-4601-4E73-996E-8F35D7E7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A3BA2-1252-43B1-8825-B01CA8D8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B5478-077B-425B-A896-D4D2F2DA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AB0D3-904A-4DC0-8F3A-F7D3ADE8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0148C-C27B-4093-A33E-4576EE79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71C0-04A5-4F4A-B145-C1949D7B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6754-A037-43C5-9A21-B939DAE8D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7E293-4B59-46DE-B019-C7A9C2457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8248A-77D0-4726-84CE-23E1D5FE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8916E-26F1-4700-9571-6F6DA387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507A3-7942-4EEE-9522-9862B70A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7CA-7A49-4278-9915-E23FB50C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E71B1-5E03-4674-A349-3EBFCC60E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078F1-78C0-43F6-AFAB-C6E0E6772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B7E71-1119-49E5-B3AE-B2A6CD01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6AB27-2C5A-4860-9DB5-84ADE358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304A1-FF9F-4A2B-807F-B9F58711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36928-1B67-403A-820E-BB1231DF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52575-8199-402F-9F0D-84F352E1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0A91-ACDE-45B7-8C2A-CE9D87877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45E-9747-4D98-9395-C5F57C29102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0779-A4CA-4F65-9FF5-F384E8D4B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C9AE-FD93-4FE7-9821-E7CF51448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0EDF-9655-4987-9B50-A6DD5F866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57073A-49EE-4E09-A43A-AD49BB40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79562"/>
            <a:ext cx="10929788" cy="1917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36D82-5AAE-4E38-8A8A-A9B6E43E0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404040"/>
                </a:solidFill>
              </a:rPr>
              <a:t>HOW TO SURVIVE A </a:t>
            </a:r>
            <a:br>
              <a:rPr lang="en-US" sz="4000">
                <a:solidFill>
                  <a:srgbClr val="404040"/>
                </a:solidFill>
              </a:rPr>
            </a:br>
            <a:r>
              <a:rPr lang="en-US" sz="4000">
                <a:solidFill>
                  <a:srgbClr val="404040"/>
                </a:solidFill>
              </a:rPr>
              <a:t>CRA TAX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8243B-5414-458A-8867-CC079DC66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5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0E3BB6B-21BF-4284-AA15-C8D536E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1C1632-4CC8-4955-A852-722FF4599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A4C21FF-2E63-43FD-8D05-C7BEBA089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A2A41BF-6811-4AA6-B247-6CD755375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E58BEF1-F3F4-420E-847C-E6D646B7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68AA26B-D45E-4CAD-AF43-E4BAD335F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1EDF1F5-8E55-4834-8281-492CC8E1B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2453176-69CD-4448-A575-E400B4F2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C4C3545-89CD-4B95-928A-73B9BEB7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7201892-9D3A-49C6-A8C6-1AB556583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B8296F2-A0F6-48AD-8370-78B355A40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0CA02B9-2689-48CE-8EB2-FD321CF1D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DE0993DA-F8EB-42A2-B776-DC8DAC17B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28D6A9D-0DCB-4CF7-8239-301F7F98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44E546A3-9F73-4613-9A47-E698BFEB9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3820F76-694F-4FB7-A50B-E5CB23B8E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B5942971-7BCE-4193-A326-8A9494386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56672297-4726-4B31-97B7-F9911343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597ACD6F-03E9-400A-9422-8B13B1F6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39E14526-827B-461C-AACE-EBEADD76A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D57EE25E-C161-409F-A14F-D2EBD8F6D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9A7F6A4C-5708-4E65-8776-00BD897B4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12C07967-210F-4505-B116-B4FF2CE4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820A0B-7F9D-4C86-87B2-7FF63E621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CF7E42-8A03-4E46-AB50-24D73E148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2">
              <a:extLst>
                <a:ext uri="{FF2B5EF4-FFF2-40B4-BE49-F238E27FC236}">
                  <a16:creationId xmlns:a16="http://schemas.microsoft.com/office/drawing/2014/main" id="{3F1BB55A-AF32-404A-B76E-E43331E6B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5B1A58-FDD3-4220-9959-DC8200A0B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450290-25A1-442D-A0D8-A5ED17D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SURVIVE</a:t>
            </a:r>
          </a:p>
        </p:txBody>
      </p:sp>
      <p:pic>
        <p:nvPicPr>
          <p:cNvPr id="8" name="Picture 7" descr="A picture containing person, man, sitting, wearing&#10;&#10;Description automatically generated">
            <a:extLst>
              <a:ext uri="{FF2B5EF4-FFF2-40B4-BE49-F238E27FC236}">
                <a16:creationId xmlns:a16="http://schemas.microsoft.com/office/drawing/2014/main" id="{E1AC37D9-2AE7-41A6-A658-D3060B0B5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r="8765" b="-2"/>
          <a:stretch/>
        </p:blipFill>
        <p:spPr>
          <a:xfrm rot="5400000">
            <a:off x="6464536" y="482491"/>
            <a:ext cx="2594489" cy="216290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6" name="Picture Placeholder 5" descr="A picture containing man, sitting, black, snow&#10;&#10;Description automatically generated">
            <a:extLst>
              <a:ext uri="{FF2B5EF4-FFF2-40B4-BE49-F238E27FC236}">
                <a16:creationId xmlns:a16="http://schemas.microsoft.com/office/drawing/2014/main" id="{D9D6B7EE-02C0-4B4D-84E7-DB4CA0FE1D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 b="-2"/>
          <a:stretch/>
        </p:blipFill>
        <p:spPr>
          <a:xfrm rot="5400000">
            <a:off x="6279655" y="4285805"/>
            <a:ext cx="2831567" cy="236055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10" name="Picture 9" descr="A dog swimming in a body of water&#10;&#10;Description automatically generated">
            <a:extLst>
              <a:ext uri="{FF2B5EF4-FFF2-40B4-BE49-F238E27FC236}">
                <a16:creationId xmlns:a16="http://schemas.microsoft.com/office/drawing/2014/main" id="{7F990AA7-7349-4D97-A449-829B38144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r="25723" b="1"/>
          <a:stretch/>
        </p:blipFill>
        <p:spPr>
          <a:xfrm>
            <a:off x="8928442" y="2547220"/>
            <a:ext cx="2984465" cy="2167655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1D5CE-E98C-4122-AAA5-8A5B4E41D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6446" y="163770"/>
            <a:ext cx="4065904" cy="6632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PREPARED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GET GULPED UP BY CRA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STAY CALM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8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0E017-D89B-4F0F-BAEC-1E97C652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accent1"/>
                </a:solidFill>
              </a:rPr>
              <a:t>HOW BUSINESSES ARE MOST LIKELY TO GET AUDITED</a:t>
            </a:r>
            <a:br>
              <a:rPr lang="en-US" sz="3400" dirty="0">
                <a:solidFill>
                  <a:schemeClr val="accent1"/>
                </a:solidFill>
              </a:rPr>
            </a:br>
            <a:endParaRPr lang="en-US" sz="3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FAB4-4A9C-48A9-B493-F402035D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Not filing or failing to report</a:t>
            </a:r>
          </a:p>
          <a:p>
            <a:pPr lvl="1"/>
            <a:r>
              <a:rPr lang="en-US" dirty="0"/>
              <a:t>Amending previous returns</a:t>
            </a:r>
          </a:p>
          <a:p>
            <a:pPr lvl="1"/>
            <a:r>
              <a:rPr lang="en-US" dirty="0"/>
              <a:t>Significant changes year over year</a:t>
            </a:r>
          </a:p>
          <a:p>
            <a:pPr lvl="1"/>
            <a:r>
              <a:rPr lang="en-US" dirty="0"/>
              <a:t>Anomalies to similar businesses</a:t>
            </a:r>
          </a:p>
          <a:p>
            <a:pPr lvl="1"/>
            <a:r>
              <a:rPr lang="en-US" dirty="0"/>
              <a:t>Refusing to provide info</a:t>
            </a:r>
          </a:p>
          <a:p>
            <a:pPr lvl="1"/>
            <a:r>
              <a:rPr lang="en-US" dirty="0"/>
              <a:t>Losses year over year</a:t>
            </a:r>
          </a:p>
          <a:p>
            <a:pPr lvl="1"/>
            <a:r>
              <a:rPr lang="en-US" dirty="0"/>
              <a:t>High refunds claimed</a:t>
            </a:r>
          </a:p>
          <a:p>
            <a:pPr lvl="1"/>
            <a:r>
              <a:rPr lang="en-US" dirty="0"/>
              <a:t>Tips from others</a:t>
            </a:r>
          </a:p>
          <a:p>
            <a:pPr lvl="1"/>
            <a:r>
              <a:rPr lang="en-US" dirty="0"/>
              <a:t>Cash based business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51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0E017-D89B-4F0F-BAEC-1E97C652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accent1"/>
                </a:solidFill>
              </a:rPr>
              <a:t>BUSINESS CATEGORIES MOST AUDITED</a:t>
            </a: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endParaRPr lang="en-US" sz="3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FAB4-4A9C-48A9-B493-F402035D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1"/>
            <a:r>
              <a:rPr lang="en-US" sz="2200" dirty="0"/>
              <a:t>Meals and Entertainment </a:t>
            </a:r>
          </a:p>
          <a:p>
            <a:pPr lvl="1"/>
            <a:r>
              <a:rPr lang="en-US" sz="2200" dirty="0"/>
              <a:t>Bad debts </a:t>
            </a:r>
          </a:p>
          <a:p>
            <a:pPr lvl="1"/>
            <a:r>
              <a:rPr lang="en-US" sz="2200" dirty="0"/>
              <a:t>Vehicles </a:t>
            </a:r>
          </a:p>
          <a:p>
            <a:pPr lvl="1"/>
            <a:r>
              <a:rPr lang="en-US" sz="2200" dirty="0"/>
              <a:t>CCA Depreciation </a:t>
            </a:r>
          </a:p>
          <a:p>
            <a:pPr lvl="1"/>
            <a:r>
              <a:rPr lang="en-US" sz="2200" dirty="0"/>
              <a:t>Home office</a:t>
            </a:r>
          </a:p>
          <a:p>
            <a:pPr lvl="1"/>
            <a:r>
              <a:rPr lang="en-US" sz="2200" dirty="0"/>
              <a:t>Payroll remittances</a:t>
            </a:r>
          </a:p>
          <a:p>
            <a:pPr lvl="1"/>
            <a:r>
              <a:rPr lang="en-US" sz="2200" dirty="0"/>
              <a:t>GST Refunds</a:t>
            </a:r>
          </a:p>
        </p:txBody>
      </p:sp>
    </p:spTree>
    <p:extLst>
      <p:ext uri="{BB962C8B-B14F-4D97-AF65-F5344CB8AC3E}">
        <p14:creationId xmlns:p14="http://schemas.microsoft.com/office/powerpoint/2010/main" val="317079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D8E87-4ABA-49BB-B776-FD2EEFF2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</a:rPr>
              <a:t>YOUR KEY RIGHTS</a:t>
            </a:r>
            <a:endParaRPr lang="en-US" sz="4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C495-75DF-4C62-BEFE-1C531BC5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1"/>
            <a:r>
              <a:rPr lang="en-US" sz="2200" dirty="0"/>
              <a:t>Privacy and confidentiality</a:t>
            </a:r>
          </a:p>
          <a:p>
            <a:pPr lvl="1"/>
            <a:r>
              <a:rPr lang="en-US" sz="2200" dirty="0"/>
              <a:t>Accuracy, professionalism, courtesy and fairness</a:t>
            </a:r>
          </a:p>
          <a:p>
            <a:pPr lvl="1"/>
            <a:r>
              <a:rPr lang="en-US" sz="2200" dirty="0"/>
              <a:t>Right to a complaint (canada.ca/</a:t>
            </a:r>
            <a:r>
              <a:rPr lang="en-US" sz="2200" dirty="0" err="1"/>
              <a:t>cra</a:t>
            </a:r>
            <a:r>
              <a:rPr lang="en-US" sz="2200" dirty="0"/>
              <a:t>-complaints-disputes)</a:t>
            </a:r>
          </a:p>
          <a:p>
            <a:pPr lvl="1"/>
            <a:r>
              <a:rPr lang="en-US" sz="2200" dirty="0"/>
              <a:t>Relief from penalties and interest in some cases</a:t>
            </a:r>
          </a:p>
          <a:p>
            <a:pPr lvl="1"/>
            <a:r>
              <a:rPr lang="en-US" sz="2200" dirty="0"/>
              <a:t>Appeal within 90 days after the notice of reassessment</a:t>
            </a:r>
          </a:p>
          <a:p>
            <a:pPr lvl="1"/>
            <a:r>
              <a:rPr lang="en-US" sz="2200" dirty="0"/>
              <a:t>Be represented</a:t>
            </a:r>
          </a:p>
          <a:p>
            <a:pPr lvl="1"/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5198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AA8F1-A95C-48E5-990E-0DED678A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chemeClr val="accent1"/>
                </a:solidFill>
              </a:rPr>
              <a:t>HOW FAR BACK CAN CRA GO?</a:t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white sign with black text&#10;&#10;Description automatically generated">
            <a:extLst>
              <a:ext uri="{FF2B5EF4-FFF2-40B4-BE49-F238E27FC236}">
                <a16:creationId xmlns:a16="http://schemas.microsoft.com/office/drawing/2014/main" id="{D5A8B3AF-1A59-44F4-95A1-1B581CDC6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r="20547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6EDD-F6AF-4CFA-A963-F4A177D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lvl="1"/>
            <a:r>
              <a:rPr lang="en-US" sz="2200" dirty="0">
                <a:solidFill>
                  <a:srgbClr val="000000"/>
                </a:solidFill>
              </a:rPr>
              <a:t>CRA Statute of Limitations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4 years from the date of your last tax assessment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Suspect fraud, neglect, huge or purposeful errors then as far back as records allow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10 years to collect a debt from the last date of CRA collection action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0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A767-9342-46AD-88E0-79171381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400" b="1">
                <a:solidFill>
                  <a:schemeClr val="accent1"/>
                </a:solidFill>
              </a:rPr>
              <a:t>HOW TO SURVIVE</a:t>
            </a:r>
            <a:endParaRPr lang="en-US" sz="440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5674-66E5-4B38-9E21-786D18CC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/>
              <a:t>Stay calm</a:t>
            </a:r>
          </a:p>
          <a:p>
            <a:pPr lvl="1"/>
            <a:r>
              <a:rPr lang="en-US" sz="2400" dirty="0"/>
              <a:t>Think before you speak</a:t>
            </a:r>
          </a:p>
          <a:p>
            <a:pPr lvl="1"/>
            <a:r>
              <a:rPr lang="en-US" sz="2400" dirty="0"/>
              <a:t>Respond timely and politely</a:t>
            </a:r>
          </a:p>
          <a:p>
            <a:pPr lvl="1"/>
            <a:r>
              <a:rPr lang="en-US" sz="2400" dirty="0"/>
              <a:t>Negotiate an extension</a:t>
            </a:r>
          </a:p>
          <a:p>
            <a:pPr lvl="1"/>
            <a:r>
              <a:rPr lang="en-US" sz="2400" dirty="0"/>
              <a:t>Keep organized records</a:t>
            </a:r>
          </a:p>
          <a:p>
            <a:pPr lvl="1"/>
            <a:r>
              <a:rPr lang="en-US" sz="2400" dirty="0"/>
              <a:t>Give them </a:t>
            </a:r>
            <a:r>
              <a:rPr lang="en-US" sz="2400" i="1" dirty="0"/>
              <a:t>only</a:t>
            </a:r>
            <a:r>
              <a:rPr lang="en-US" sz="2400" dirty="0"/>
              <a:t> what they want</a:t>
            </a:r>
          </a:p>
          <a:p>
            <a:pPr lvl="1"/>
            <a:r>
              <a:rPr lang="en-US" sz="2400" dirty="0"/>
              <a:t>Provide only </a:t>
            </a:r>
            <a:r>
              <a:rPr lang="en-US" sz="2400" i="1" dirty="0"/>
              <a:t>copies</a:t>
            </a:r>
          </a:p>
          <a:p>
            <a:pPr lvl="1"/>
            <a:r>
              <a:rPr lang="en-US" sz="2400" dirty="0"/>
              <a:t>Be concise</a:t>
            </a:r>
          </a:p>
        </p:txBody>
      </p:sp>
    </p:spTree>
    <p:extLst>
      <p:ext uri="{BB962C8B-B14F-4D97-AF65-F5344CB8AC3E}">
        <p14:creationId xmlns:p14="http://schemas.microsoft.com/office/powerpoint/2010/main" val="212178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E024B-97CB-464A-8916-0A582067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WHEN TO CONTACT A PROFESSIONAL</a:t>
            </a: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FA6734-4359-424D-8682-5837DEFAC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35142"/>
            <a:ext cx="7188199" cy="12613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CD45-517E-4430-A438-1B037E37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090" y="3429000"/>
            <a:ext cx="7855975" cy="2747963"/>
          </a:xfrm>
        </p:spPr>
        <p:txBody>
          <a:bodyPr>
            <a:noAutofit/>
          </a:bodyPr>
          <a:lstStyle/>
          <a:p>
            <a:pPr lvl="2"/>
            <a:r>
              <a:rPr lang="en-US" sz="2200" dirty="0"/>
              <a:t>To understand your options and handle CRA</a:t>
            </a:r>
          </a:p>
          <a:p>
            <a:pPr lvl="2"/>
            <a:r>
              <a:rPr lang="en-US" sz="2200" dirty="0"/>
              <a:t>Analyze all documents</a:t>
            </a:r>
          </a:p>
          <a:p>
            <a:pPr lvl="2"/>
            <a:r>
              <a:rPr lang="en-US" sz="2200" dirty="0"/>
              <a:t>Assist with audits and ensure proper conduct by tax authorities</a:t>
            </a:r>
          </a:p>
          <a:p>
            <a:pPr lvl="2"/>
            <a:r>
              <a:rPr lang="en-US" sz="2200" dirty="0"/>
              <a:t>Voluntary Disclosure or Interest/Penalty Relief requests</a:t>
            </a:r>
          </a:p>
          <a:p>
            <a:pPr lvl="2"/>
            <a:r>
              <a:rPr lang="en-US" sz="2200" dirty="0"/>
              <a:t>Prepare a Notice of Objection</a:t>
            </a:r>
          </a:p>
        </p:txBody>
      </p:sp>
    </p:spTree>
    <p:extLst>
      <p:ext uri="{BB962C8B-B14F-4D97-AF65-F5344CB8AC3E}">
        <p14:creationId xmlns:p14="http://schemas.microsoft.com/office/powerpoint/2010/main" val="157190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L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A20CDB28BA74BB38FB2A094317EDC" ma:contentTypeVersion="0" ma:contentTypeDescription="Create a new document." ma:contentTypeScope="" ma:versionID="a78e0a09fa54129692dc9e2b0eba28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5F33BB-833D-4DB5-A99C-2D1275B1CAC9}"/>
</file>

<file path=customXml/itemProps2.xml><?xml version="1.0" encoding="utf-8"?>
<ds:datastoreItem xmlns:ds="http://schemas.openxmlformats.org/officeDocument/2006/customXml" ds:itemID="{1857AE50-266D-4DD1-9F47-AE2D3D59C9B7}"/>
</file>

<file path=customXml/itemProps3.xml><?xml version="1.0" encoding="utf-8"?>
<ds:datastoreItem xmlns:ds="http://schemas.openxmlformats.org/officeDocument/2006/customXml" ds:itemID="{F075DC7D-163C-4F5E-A933-76ECF6924EA0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240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HOW TO SURVIVE A  CRA TAX AUDIT</vt:lpstr>
      <vt:lpstr>HOW TO SURVIVE</vt:lpstr>
      <vt:lpstr>HOW BUSINESSES ARE MOST LIKELY TO GET AUDITED </vt:lpstr>
      <vt:lpstr>BUSINESS CATEGORIES MOST AUDITED  </vt:lpstr>
      <vt:lpstr>YOUR KEY RIGHTS</vt:lpstr>
      <vt:lpstr>HOW FAR BACK CAN CRA GO? </vt:lpstr>
      <vt:lpstr>HOW TO SURVIVE</vt:lpstr>
      <vt:lpstr>WHEN TO CONTACT A PROFESSIONAL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A  CRA TAX AUDIT</dc:title>
  <dc:creator>Toni Lepore</dc:creator>
  <cp:lastModifiedBy>Mareike Moore - CCCTMA</cp:lastModifiedBy>
  <cp:revision>6</cp:revision>
  <dcterms:created xsi:type="dcterms:W3CDTF">2019-10-25T23:47:09Z</dcterms:created>
  <dcterms:modified xsi:type="dcterms:W3CDTF">2019-10-28T16:02:18Z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0x010100062A20CDB28BA74BB38FB2A094317EDC</vt:lpwstr>
  </property>
</Properties>
</file>