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4"/>
  </p:sldMasterIdLst>
  <p:notesMasterIdLst>
    <p:notesMasterId r:id="rId16"/>
  </p:notesMasterIdLst>
  <p:sldIdLst>
    <p:sldId id="284" r:id="rId5"/>
    <p:sldId id="258" r:id="rId6"/>
    <p:sldId id="280" r:id="rId7"/>
    <p:sldId id="312" r:id="rId8"/>
    <p:sldId id="810" r:id="rId9"/>
    <p:sldId id="319" r:id="rId10"/>
    <p:sldId id="320" r:id="rId11"/>
    <p:sldId id="749" r:id="rId12"/>
    <p:sldId id="804" r:id="rId13"/>
    <p:sldId id="813" r:id="rId14"/>
    <p:sldId id="28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B2FC"/>
    <a:srgbClr val="FEC531"/>
    <a:srgbClr val="60C6FB"/>
    <a:srgbClr val="8087CA"/>
    <a:srgbClr val="61DEB9"/>
    <a:srgbClr val="000099"/>
    <a:srgbClr val="ABDCFD"/>
    <a:srgbClr val="031196"/>
    <a:srgbClr val="E2263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7E186F-CC92-4DFB-938E-8B2833C51FFD}" v="11" dt="2019-10-25T17:22:03.8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36"/>
    <p:restoredTop sz="93305"/>
  </p:normalViewPr>
  <p:slideViewPr>
    <p:cSldViewPr snapToGrid="0" snapToObjects="1">
      <p:cViewPr varScale="1">
        <p:scale>
          <a:sx n="71" d="100"/>
          <a:sy n="71" d="100"/>
        </p:scale>
        <p:origin x="10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93458981231E-2"/>
          <c:y val="0.364006023118911"/>
          <c:w val="0.95358859495368198"/>
          <c:h val="0.517532211882605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Total
(n=815)</c:v>
                </c:pt>
              </c:strCache>
            </c:strRef>
          </c:tx>
          <c:spPr>
            <a:solidFill>
              <a:srgbClr val="FEC53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EC5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DA-8F4F-8475-94B6B635B380}"/>
              </c:ext>
            </c:extLst>
          </c:dPt>
          <c:dPt>
            <c:idx val="1"/>
            <c:invertIfNegative val="0"/>
            <c:bubble3D val="0"/>
            <c:spPr>
              <a:solidFill>
                <a:srgbClr val="FEC5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DA-8F4F-8475-94B6B635B380}"/>
              </c:ext>
            </c:extLst>
          </c:dPt>
          <c:dPt>
            <c:idx val="2"/>
            <c:invertIfNegative val="0"/>
            <c:bubble3D val="0"/>
            <c:spPr>
              <a:solidFill>
                <a:srgbClr val="FEC5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CDA-8F4F-8475-94B6B635B380}"/>
              </c:ext>
            </c:extLst>
          </c:dPt>
          <c:dPt>
            <c:idx val="3"/>
            <c:invertIfNegative val="0"/>
            <c:bubble3D val="0"/>
            <c:spPr>
              <a:solidFill>
                <a:srgbClr val="FEC5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CDA-8F4F-8475-94B6B635B380}"/>
              </c:ext>
            </c:extLst>
          </c:dPt>
          <c:dPt>
            <c:idx val="4"/>
            <c:invertIfNegative val="0"/>
            <c:bubble3D val="0"/>
            <c:spPr>
              <a:solidFill>
                <a:srgbClr val="FEC5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CDA-8F4F-8475-94B6B635B380}"/>
              </c:ext>
            </c:extLst>
          </c:dPt>
          <c:dPt>
            <c:idx val="5"/>
            <c:invertIfNegative val="0"/>
            <c:bubble3D val="0"/>
            <c:spPr>
              <a:solidFill>
                <a:srgbClr val="FEC5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CDA-8F4F-8475-94B6B635B380}"/>
              </c:ext>
            </c:extLst>
          </c:dPt>
          <c:dPt>
            <c:idx val="6"/>
            <c:invertIfNegative val="0"/>
            <c:bubble3D val="0"/>
            <c:spPr>
              <a:solidFill>
                <a:srgbClr val="FEC5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CDA-8F4F-8475-94B6B635B38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Online</c:v>
                </c:pt>
                <c:pt idx="1">
                  <c:v>Offline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0.9</c:v>
                </c:pt>
                <c:pt idx="1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CDA-8F4F-8475-94B6B635B38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Millennials
(A=275)</c:v>
                </c:pt>
              </c:strCache>
            </c:strRef>
          </c:tx>
          <c:spPr>
            <a:solidFill>
              <a:srgbClr val="0000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Online</c:v>
                </c:pt>
                <c:pt idx="1">
                  <c:v>Offline</c:v>
                </c:pt>
              </c:strCache>
            </c:strRef>
          </c:cat>
          <c:val>
            <c:numRef>
              <c:f>Sheet1!$B$3:$C$3</c:f>
              <c:numCache>
                <c:formatCode>0%</c:formatCode>
                <c:ptCount val="2"/>
                <c:pt idx="0">
                  <c:v>0.91287247929631099</c:v>
                </c:pt>
                <c:pt idx="1">
                  <c:v>0.60017361654993795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7CDA-8F4F-8475-94B6B635B38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Gen X
(B=344)</c:v>
                </c:pt>
              </c:strCache>
            </c:strRef>
          </c:tx>
          <c:spPr>
            <a:solidFill>
              <a:srgbClr val="61DEB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Online</c:v>
                </c:pt>
                <c:pt idx="1">
                  <c:v>Offline</c:v>
                </c:pt>
              </c:strCache>
            </c:strRef>
          </c:cat>
          <c:val>
            <c:numRef>
              <c:f>Sheet1!$B$4:$C$4</c:f>
              <c:numCache>
                <c:formatCode>0%</c:formatCode>
                <c:ptCount val="2"/>
                <c:pt idx="0">
                  <c:v>0.91587093792340402</c:v>
                </c:pt>
                <c:pt idx="1">
                  <c:v>0.53196605388831197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CDA-8F4F-8475-94B6B635B38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Baby Boomers
(C=196)</c:v>
                </c:pt>
              </c:strCache>
            </c:strRef>
          </c:tx>
          <c:spPr>
            <a:solidFill>
              <a:srgbClr val="ABDCF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sz="14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Online</c:v>
                </c:pt>
                <c:pt idx="1">
                  <c:v>Offline</c:v>
                </c:pt>
              </c:strCache>
            </c:strRef>
          </c:cat>
          <c:val>
            <c:numRef>
              <c:f>Sheet1!$B$5:$C$5</c:f>
              <c:numCache>
                <c:formatCode>0%</c:formatCode>
                <c:ptCount val="2"/>
                <c:pt idx="0">
                  <c:v>0.85711678556481596</c:v>
                </c:pt>
                <c:pt idx="1">
                  <c:v>0.53556871940355799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7CDA-8F4F-8475-94B6B635B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04294704"/>
        <c:axId val="1804212416"/>
      </c:barChart>
      <c:catAx>
        <c:axId val="180429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0000"/>
                <a:lumOff val="8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04212416"/>
        <c:crosses val="autoZero"/>
        <c:auto val="1"/>
        <c:lblAlgn val="ctr"/>
        <c:lblOffset val="100"/>
        <c:noMultiLvlLbl val="0"/>
      </c:catAx>
      <c:valAx>
        <c:axId val="1804212416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04294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Travel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rgbClr val="000099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Week 6 before</c:v>
                </c:pt>
                <c:pt idx="1">
                  <c:v>Week 5 before</c:v>
                </c:pt>
                <c:pt idx="2">
                  <c:v>Week 4 before</c:v>
                </c:pt>
                <c:pt idx="3">
                  <c:v>Week 3 before</c:v>
                </c:pt>
                <c:pt idx="4">
                  <c:v>Week 2 before</c:v>
                </c:pt>
                <c:pt idx="5">
                  <c:v>Week 1 before</c:v>
                </c:pt>
                <c:pt idx="6">
                  <c:v>Week of booking</c:v>
                </c:pt>
              </c:strCache>
            </c:strRef>
          </c:cat>
          <c:val>
            <c:numRef>
              <c:f>Sheet1!$B$2:$B$8</c:f>
              <c:numCache>
                <c:formatCode>_(* #,##0.0_);_(* \(#,##0.0\);_(* "-"??_);_(@_)</c:formatCode>
                <c:ptCount val="7"/>
                <c:pt idx="0">
                  <c:v>13.36945812807882</c:v>
                </c:pt>
                <c:pt idx="1">
                  <c:v>19.03559870550162</c:v>
                </c:pt>
                <c:pt idx="2">
                  <c:v>21.95723684210526</c:v>
                </c:pt>
                <c:pt idx="3">
                  <c:v>21.561728395061721</c:v>
                </c:pt>
                <c:pt idx="4">
                  <c:v>27.30930930930931</c:v>
                </c:pt>
                <c:pt idx="5">
                  <c:v>26.1796875</c:v>
                </c:pt>
                <c:pt idx="6">
                  <c:v>31.294303797468359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91-B847-9A43-944814170F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9"/>
        <c:overlap val="-27"/>
        <c:axId val="1805255328"/>
        <c:axId val="1805257648"/>
      </c:barChart>
      <c:catAx>
        <c:axId val="1805255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05257648"/>
        <c:crosses val="autoZero"/>
        <c:auto val="1"/>
        <c:lblAlgn val="ctr"/>
        <c:lblOffset val="100"/>
        <c:noMultiLvlLbl val="0"/>
      </c:catAx>
      <c:valAx>
        <c:axId val="1805257648"/>
        <c:scaling>
          <c:orientation val="minMax"/>
        </c:scaling>
        <c:delete val="0"/>
        <c:axPos val="l"/>
        <c:numFmt formatCode="_(* #,##0.0_);_(* \(#,##0.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1805255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604563255244399E-4"/>
          <c:y val="0.218233450589262"/>
          <c:w val="0.626358729903704"/>
          <c:h val="0.68748300649857297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Share of Visits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63-4561-BDC2-5E63FEEC6F5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9508-4BC7-938A-95220E7783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9508-4BC7-938A-95220E77839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508-4BC7-938A-95220E77839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9508-4BC7-938A-95220E778397}"/>
              </c:ext>
            </c:extLst>
          </c:dPt>
          <c:dPt>
            <c:idx val="5"/>
            <c:bubble3D val="0"/>
            <c:spPr>
              <a:solidFill>
                <a:srgbClr val="000099">
                  <a:alpha val="75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9508-4BC7-938A-95220E778397}"/>
              </c:ext>
            </c:extLst>
          </c:dPt>
          <c:dPt>
            <c:idx val="6"/>
            <c:bubble3D val="0"/>
            <c:spPr>
              <a:solidFill>
                <a:srgbClr val="61DEB9">
                  <a:alpha val="75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9508-4BC7-938A-95220E778397}"/>
              </c:ext>
            </c:extLst>
          </c:dPt>
          <c:dPt>
            <c:idx val="7"/>
            <c:bubble3D val="0"/>
            <c:spPr>
              <a:solidFill>
                <a:srgbClr val="1EB2FC">
                  <a:alpha val="75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39E4-C04A-9CB4-54ADF346BBC4}"/>
              </c:ext>
            </c:extLst>
          </c:dPt>
          <c:dPt>
            <c:idx val="8"/>
            <c:bubble3D val="0"/>
            <c:spPr>
              <a:solidFill>
                <a:srgbClr val="7BC03C">
                  <a:alpha val="75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39E4-C04A-9CB4-54ADF346BBC4}"/>
              </c:ext>
            </c:extLst>
          </c:dPt>
          <c:dPt>
            <c:idx val="9"/>
            <c:bubble3D val="0"/>
            <c:spPr>
              <a:solidFill>
                <a:srgbClr val="ABDCFD">
                  <a:alpha val="75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39E4-C04A-9CB4-54ADF346BBC4}"/>
              </c:ext>
            </c:extLst>
          </c:dPt>
          <c:dPt>
            <c:idx val="10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9E4-C04A-9CB4-54ADF346BBC4}"/>
              </c:ext>
            </c:extLst>
          </c:dPt>
          <c:dPt>
            <c:idx val="11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9E4-C04A-9CB4-54ADF346BBC4}"/>
              </c:ext>
            </c:extLst>
          </c:dPt>
          <c:dPt>
            <c:idx val="12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9E4-C04A-9CB4-54ADF346BBC4}"/>
              </c:ext>
            </c:extLst>
          </c:dPt>
          <c:dPt>
            <c:idx val="13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9E4-C04A-9CB4-54ADF346BBC4}"/>
              </c:ext>
            </c:extLst>
          </c:dPt>
          <c:dPt>
            <c:idx val="14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9E4-C04A-9CB4-54ADF346BBC4}"/>
              </c:ext>
            </c:extLst>
          </c:dPt>
          <c:dPt>
            <c:idx val="15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39E4-C04A-9CB4-54ADF346BBC4}"/>
              </c:ext>
            </c:extLst>
          </c:dPt>
          <c:dPt>
            <c:idx val="16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9E4-C04A-9CB4-54ADF346BBC4}"/>
              </c:ext>
            </c:extLst>
          </c:dPt>
          <c:dPt>
            <c:idx val="17"/>
            <c:bubble3D val="0"/>
            <c:spPr>
              <a:solidFill>
                <a:srgbClr val="000099">
                  <a:alpha val="50000"/>
                </a:srgb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9E4-C04A-9CB4-54ADF346BBC4}"/>
              </c:ext>
            </c:extLst>
          </c:dPt>
          <c:dPt>
            <c:idx val="18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39E4-C04A-9CB4-54ADF346BBC4}"/>
              </c:ext>
            </c:extLst>
          </c:dPt>
          <c:dPt>
            <c:idx val="19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9E4-C04A-9CB4-54ADF346BBC4}"/>
              </c:ext>
            </c:extLst>
          </c:dPt>
          <c:dPt>
            <c:idx val="20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39E4-C04A-9CB4-54ADF346BBC4}"/>
              </c:ext>
            </c:extLst>
          </c:dPt>
          <c:dPt>
            <c:idx val="21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39E4-C04A-9CB4-54ADF346BBC4}"/>
              </c:ext>
            </c:extLst>
          </c:dPt>
          <c:dPt>
            <c:idx val="22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9E4-C04A-9CB4-54ADF346BBC4}"/>
              </c:ext>
            </c:extLst>
          </c:dPt>
          <c:dPt>
            <c:idx val="23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39E4-C04A-9CB4-54ADF346BBC4}"/>
              </c:ext>
            </c:extLst>
          </c:dPt>
          <c:dPt>
            <c:idx val="24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39E4-C04A-9CB4-54ADF346BBC4}"/>
              </c:ext>
            </c:extLst>
          </c:dPt>
          <c:dPt>
            <c:idx val="25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39E4-C04A-9CB4-54ADF346BBC4}"/>
              </c:ext>
            </c:extLst>
          </c:dPt>
          <c:dPt>
            <c:idx val="26"/>
            <c:bubble3D val="0"/>
            <c:spPr>
              <a:solidFill>
                <a:schemeClr val="tx1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39E4-C04A-9CB4-54ADF346BBC4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39E4-C04A-9CB4-54ADF346BBC4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2342F20-0D87-BD42-9F3B-B65C5B40465F}" type="VALUE">
                      <a:rPr lang="en-US" sz="1600"/>
                      <a:pPr/>
                      <a:t>[VALUE]</a:t>
                    </a:fld>
                    <a:endParaRPr lang="en-CA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963-4561-BDC2-5E63FEEC6F57}"/>
                </c:ext>
              </c:extLst>
            </c:dLbl>
            <c:dLbl>
              <c:idx val="7"/>
              <c:layout>
                <c:manualLayout>
                  <c:x val="8.1183670703689498E-3"/>
                  <c:y val="-0.11713295420378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2"/>
                        </a:solidFill>
                        <a:latin typeface="Century Gothic" charset="0"/>
                        <a:ea typeface="Century Gothic" charset="0"/>
                        <a:cs typeface="Century Gothic" charset="0"/>
                      </a:defRPr>
                    </a:pPr>
                    <a:fld id="{0B1EAE0A-9DE9-4544-9A50-F08EE65A7ED4}" type="VALUE">
                      <a:rPr lang="en-US">
                        <a:solidFill>
                          <a:srgbClr val="60C6FB"/>
                        </a:solidFill>
                      </a:rPr>
                      <a:pPr>
                        <a:defRPr b="1">
                          <a:solidFill>
                            <a:schemeClr val="tx2"/>
                          </a:solidFill>
                        </a:defRPr>
                      </a:pPr>
                      <a:t>[VALUE]</a:t>
                    </a:fld>
                    <a:endParaRPr lang="en-C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2"/>
                      </a:solidFill>
                      <a:latin typeface="Century Gothic" charset="0"/>
                      <a:ea typeface="Century Gothic" charset="0"/>
                      <a:cs typeface="Century Gothic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2-39E4-C04A-9CB4-54ADF346BBC4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E4-C04A-9CB4-54ADF346BBC4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E4-C04A-9CB4-54ADF346BBC4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E4-C04A-9CB4-54ADF346BBC4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E4-C04A-9CB4-54ADF346BBC4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9E4-C04A-9CB4-54ADF346BBC4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9E4-C04A-9CB4-54ADF346BBC4}"/>
                </c:ext>
              </c:extLst>
            </c:dLbl>
            <c:dLbl>
              <c:idx val="1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9E4-C04A-9CB4-54ADF346BBC4}"/>
                </c:ext>
              </c:extLst>
            </c:dLbl>
            <c:dLbl>
              <c:idx val="1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E4-C04A-9CB4-54ADF346BBC4}"/>
                </c:ext>
              </c:extLst>
            </c:dLbl>
            <c:dLbl>
              <c:idx val="1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9E4-C04A-9CB4-54ADF346BBC4}"/>
                </c:ext>
              </c:extLst>
            </c:dLbl>
            <c:dLbl>
              <c:idx val="1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9E4-C04A-9CB4-54ADF346BBC4}"/>
                </c:ext>
              </c:extLst>
            </c:dLbl>
            <c:dLbl>
              <c:idx val="2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9E4-C04A-9CB4-54ADF346BBC4}"/>
                </c:ext>
              </c:extLst>
            </c:dLbl>
            <c:dLbl>
              <c:idx val="2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9E4-C04A-9CB4-54ADF346BBC4}"/>
                </c:ext>
              </c:extLst>
            </c:dLbl>
            <c:dLbl>
              <c:idx val="2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9E4-C04A-9CB4-54ADF346BBC4}"/>
                </c:ext>
              </c:extLst>
            </c:dLbl>
            <c:dLbl>
              <c:idx val="2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9E4-C04A-9CB4-54ADF346BBC4}"/>
                </c:ext>
              </c:extLst>
            </c:dLbl>
            <c:dLbl>
              <c:idx val="2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9E4-C04A-9CB4-54ADF346BBC4}"/>
                </c:ext>
              </c:extLst>
            </c:dLbl>
            <c:dLbl>
              <c:idx val="2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9E4-C04A-9CB4-54ADF346BBC4}"/>
                </c:ext>
              </c:extLst>
            </c:dLbl>
            <c:dLbl>
              <c:idx val="2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9E4-C04A-9CB4-54ADF346BBC4}"/>
                </c:ext>
              </c:extLst>
            </c:dLbl>
            <c:dLbl>
              <c:idx val="2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9E4-C04A-9CB4-54ADF346BB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2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OTA</c:v>
                </c:pt>
                <c:pt idx="1">
                  <c:v>Travel Information (TripAdvisor)</c:v>
                </c:pt>
                <c:pt idx="2">
                  <c:v>Accomodations</c:v>
                </c:pt>
                <c:pt idx="3">
                  <c:v>Airline</c:v>
                </c:pt>
                <c:pt idx="4">
                  <c:v>Ground/Rail/Auto/Bus</c:v>
                </c:pt>
                <c:pt idx="5">
                  <c:v>Cruise</c:v>
                </c:pt>
                <c:pt idx="6">
                  <c:v>DMO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0.33177838623533801</c:v>
                </c:pt>
                <c:pt idx="1">
                  <c:v>0.262245208396714</c:v>
                </c:pt>
                <c:pt idx="2">
                  <c:v>0.16796808978129299</c:v>
                </c:pt>
                <c:pt idx="3">
                  <c:v>0.12733664604671599</c:v>
                </c:pt>
                <c:pt idx="4">
                  <c:v>3.8535645472061703E-2</c:v>
                </c:pt>
                <c:pt idx="5">
                  <c:v>3.2890511442382399E-2</c:v>
                </c:pt>
                <c:pt idx="6">
                  <c:v>2.9442585268566399E-2</c:v>
                </c:pt>
                <c:pt idx="7">
                  <c:v>9.8029273569279693E-3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08-4BC7-938A-95220E7783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4840039402846195"/>
          <c:y val="0.198255917981107"/>
          <c:w val="0.33942205536598502"/>
          <c:h val="0.801744082018893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lnSpc>
          <a:spcPct val="100000"/>
        </a:lnSpc>
        <a:defRPr sz="1400">
          <a:latin typeface="Century Gothic" charset="0"/>
          <a:ea typeface="Century Gothic" charset="0"/>
          <a:cs typeface="Century Gothic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r>
              <a:rPr lang="en-US" sz="1800" b="1" dirty="0">
                <a:solidFill>
                  <a:schemeClr val="tx1"/>
                </a:solidFill>
              </a:rPr>
              <a:t>Number of Destinations Considered</a:t>
            </a:r>
          </a:p>
        </c:rich>
      </c:tx>
      <c:layout>
        <c:manualLayout>
          <c:xMode val="edge"/>
          <c:yMode val="edge"/>
          <c:x val="0.17760179199010301"/>
          <c:y val="2.332982660621979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14208201107385"/>
          <c:y val="0.146092395952379"/>
          <c:w val="0.55777151709113404"/>
          <c:h val="0.65791378749233698"/>
        </c:manualLayout>
      </c:layout>
      <c:doughnutChart>
        <c:varyColors val="1"/>
        <c:ser>
          <c:idx val="0"/>
          <c:order val="0"/>
          <c:spPr>
            <a:solidFill>
              <a:schemeClr val="tx1"/>
            </a:solidFill>
          </c:spPr>
          <c:dPt>
            <c:idx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5F6-4F54-B47F-9308022B850A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5F6-4F54-B47F-9308022B850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2"/>
                    </a:solidFill>
                    <a:latin typeface="Century Gothic" charset="0"/>
                    <a:ea typeface="Century Gothic" charset="0"/>
                    <a:cs typeface="Century Gothic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2+ destinations considered</c:v>
                </c:pt>
                <c:pt idx="1">
                  <c:v>1 destination considered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0.52</c:v>
                </c:pt>
                <c:pt idx="1">
                  <c:v>0.48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74-42A7-86A6-78FD95ABD3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7.9984433658011698E-3"/>
          <c:y val="0.87771027117848699"/>
          <c:w val="0.94184854802635198"/>
          <c:h val="9.64174619873302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Century Gothic" charset="0"/>
              <a:ea typeface="Century Gothic" charset="0"/>
              <a:cs typeface="Century Gothic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latin typeface="Century Gothic" charset="0"/>
          <a:ea typeface="Century Gothic" charset="0"/>
          <a:cs typeface="Century Gothic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08743-4D02-1440-A094-883369AF3B18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4231D-AC42-9840-8C35-3CFE6ABC8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3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4231D-AC42-9840-8C35-3CFE6ABC88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26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4231D-AC42-9840-8C35-3CFE6ABC88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58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4231D-AC42-9840-8C35-3CFE6ABC885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21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4231D-AC42-9840-8C35-3CFE6ABC88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50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4231D-AC42-9840-8C35-3CFE6ABC88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083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4231D-AC42-9840-8C35-3CFE6ABC885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171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4231D-AC42-9840-8C35-3CFE6ABC88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396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you may have heard of Expedia, you may not be familiar with </a:t>
            </a: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Expedia Group Media Solutions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/>
              <a:t>We are a marketing platform, connecting travelers with advertisers all around the world.</a:t>
            </a:r>
          </a:p>
          <a:p>
            <a:pPr marL="0" marR="0" lvl="0" indent="0" algn="l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more than </a:t>
            </a: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 sites from leading travel brands 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 </a:t>
            </a: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75 countries 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 </a:t>
            </a:r>
            <a:r>
              <a:rPr 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35 languages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we have a truly global audience of qualified travel shoppers</a:t>
            </a:r>
          </a:p>
          <a:p>
            <a:pPr marL="0" indent="0" defTabSz="931774">
              <a:buFont typeface="Arial"/>
              <a:buNone/>
              <a:defRPr/>
            </a:pPr>
            <a:r>
              <a:rPr lang="en-US"/>
              <a:t>We connect marketing partners in more than 170 countries with our proprietary, first-party data from </a:t>
            </a:r>
            <a:r>
              <a:rPr lang="en-US" b="1"/>
              <a:t>144 million monthly unique visitors </a:t>
            </a:r>
            <a:r>
              <a:rPr lang="en-US" b="0"/>
              <a:t>and more than</a:t>
            </a:r>
            <a:r>
              <a:rPr lang="en-US" b="1"/>
              <a:t> 2 billion monthly site page views</a:t>
            </a:r>
            <a:endParaRPr lang="en-US"/>
          </a:p>
          <a:p>
            <a:pPr marL="0" indent="0" defTabSz="931774">
              <a:buFont typeface="Arial"/>
              <a:buNone/>
              <a:defRPr/>
            </a:pPr>
            <a:r>
              <a:rPr lang="en-US"/>
              <a:t>We can access billions of data points and advertising solutions, including targeting, we help our marketing partners reach the right person at the right time with the right message – wherever they are across the web. </a:t>
            </a:r>
            <a:r>
              <a:rPr lang="en-US" i="1"/>
              <a:t>(Expedia Group Global Data – comScore, July 2018)</a:t>
            </a:r>
          </a:p>
          <a:p>
            <a:pPr marL="0" indent="0" defTabSz="931774">
              <a:buFont typeface="Arial"/>
              <a:buNone/>
              <a:defRPr/>
            </a:pPr>
            <a:endParaRPr lang="en-US"/>
          </a:p>
          <a:p>
            <a:pPr marL="0" indent="0" defTabSz="931774">
              <a:buFont typeface="Arial"/>
              <a:buNone/>
              <a:defRPr/>
            </a:pPr>
            <a:r>
              <a:rPr lang="en-US"/>
              <a:t>[If relevant, you can verbally share] </a:t>
            </a:r>
            <a:r>
              <a:rPr lang="en-US">
                <a:cs typeface="Calibri"/>
              </a:rPr>
              <a:t>We work with marketing partners around the world, and last year, we:</a:t>
            </a:r>
          </a:p>
          <a:p>
            <a:pPr marL="171450" indent="-171450">
              <a:buFontTx/>
              <a:buChar char="-"/>
            </a:pPr>
            <a:r>
              <a:rPr lang="en-US">
                <a:cs typeface="Calibri"/>
              </a:rPr>
              <a:t>Worked with nearly 32,000 marketing partners</a:t>
            </a:r>
          </a:p>
          <a:p>
            <a:pPr marL="171450" indent="-171450">
              <a:buFontTx/>
              <a:buChar char="-"/>
            </a:pPr>
            <a:r>
              <a:rPr lang="en-US">
                <a:cs typeface="Calibri"/>
              </a:rPr>
              <a:t>Executed more than 40,000 campaigns</a:t>
            </a:r>
          </a:p>
          <a:p>
            <a:pPr marL="171450" indent="-171450">
              <a:buFontTx/>
              <a:buChar char="-"/>
            </a:pPr>
            <a:r>
              <a:rPr lang="en-US">
                <a:cs typeface="Calibri"/>
              </a:rPr>
              <a:t>Served nearly 25 billion impressions</a:t>
            </a:r>
          </a:p>
          <a:p>
            <a:pPr marL="171450" indent="-171450">
              <a:buFontTx/>
              <a:buChar char="-"/>
            </a:pPr>
            <a:r>
              <a:rPr lang="en-US">
                <a:cs typeface="Calibri"/>
              </a:rPr>
              <a:t>Delivered nearly 40,000 results reports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9A5DB8-928A-454C-B9F1-D1C1A069E8A2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505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B4231D-AC42-9840-8C35-3CFE6ABC88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21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emf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12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12" Type="http://schemas.openxmlformats.org/officeDocument/2006/relationships/image" Target="../media/image27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emf"/><Relationship Id="rId11" Type="http://schemas.openxmlformats.org/officeDocument/2006/relationships/image" Target="../media/image26.emf"/><Relationship Id="rId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Relationship Id="rId14" Type="http://schemas.openxmlformats.org/officeDocument/2006/relationships/image" Target="../media/image2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55584" y="2020305"/>
            <a:ext cx="5808601" cy="1514995"/>
          </a:xfrm>
        </p:spPr>
        <p:txBody>
          <a:bodyPr/>
          <a:lstStyle>
            <a:lvl1pPr>
              <a:defRPr b="0">
                <a:solidFill>
                  <a:srgbClr val="00009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55625" y="3843056"/>
            <a:ext cx="6273800" cy="717369"/>
          </a:xfrm>
        </p:spPr>
        <p:txBody>
          <a:bodyPr/>
          <a:lstStyle>
            <a:lvl1pPr marL="0" indent="0">
              <a:buNone/>
              <a:defRPr sz="1800" b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First Name, Last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555584" y="5593590"/>
            <a:ext cx="7136987" cy="705610"/>
            <a:chOff x="450990" y="-1289286"/>
            <a:chExt cx="9681595" cy="957187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90" y="-1205701"/>
              <a:ext cx="1207352" cy="342658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827" y="-1179404"/>
              <a:ext cx="1292987" cy="251618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3933" y="-1289286"/>
              <a:ext cx="1298785" cy="38983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9855" y="-1122316"/>
              <a:ext cx="960250" cy="1758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2138" y="-1136266"/>
              <a:ext cx="896585" cy="18325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756" y="-1132625"/>
              <a:ext cx="1241829" cy="19650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427" y="-605993"/>
              <a:ext cx="979440" cy="188616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1" y="-667773"/>
              <a:ext cx="855149" cy="31217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695" y="-691271"/>
              <a:ext cx="1460474" cy="359172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0914" y="-563222"/>
              <a:ext cx="1200322" cy="10307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12208" y="-640893"/>
              <a:ext cx="1092844" cy="258416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13">
            <a:alphaModFix amt="20000"/>
            <a:duotone>
              <a:prstClr val="black"/>
              <a:schemeClr val="tx2">
                <a:tint val="45000"/>
                <a:satMod val="400000"/>
              </a:schemeClr>
            </a:duotone>
          </a:blip>
          <a:srcRect r="17016"/>
          <a:stretch/>
        </p:blipFill>
        <p:spPr>
          <a:xfrm>
            <a:off x="7705247" y="638768"/>
            <a:ext cx="4486753" cy="540677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00" y="922752"/>
            <a:ext cx="3321251" cy="8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71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Page - Gray Background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119886" y="6263889"/>
            <a:ext cx="2743200" cy="365125"/>
          </a:xfrm>
        </p:spPr>
        <p:txBody>
          <a:bodyPr/>
          <a:lstStyle/>
          <a:p>
            <a:fld id="{5D496106-3302-C847-8AF3-6A1E6214E67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9367" y="439860"/>
            <a:ext cx="11573719" cy="68288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TITLES GO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8925" y="1295983"/>
            <a:ext cx="11574463" cy="405495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Supporting copy here</a:t>
            </a:r>
          </a:p>
        </p:txBody>
      </p:sp>
      <p:sp>
        <p:nvSpPr>
          <p:cNvPr id="6" name="Content Placeholder 15"/>
          <p:cNvSpPr>
            <a:spLocks noGrp="1"/>
          </p:cNvSpPr>
          <p:nvPr>
            <p:ph sz="quarter" idx="15"/>
          </p:nvPr>
        </p:nvSpPr>
        <p:spPr>
          <a:xfrm>
            <a:off x="288925" y="1933575"/>
            <a:ext cx="11574463" cy="403225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7" y="6051458"/>
            <a:ext cx="2456528" cy="61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96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+ Half - Left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2593180" y="6263889"/>
            <a:ext cx="2743200" cy="365125"/>
          </a:xfrm>
        </p:spPr>
        <p:txBody>
          <a:bodyPr/>
          <a:lstStyle/>
          <a:p>
            <a:fld id="{5D496106-3302-C847-8AF3-6A1E6214E67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9367" y="439860"/>
            <a:ext cx="5047131" cy="68288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TITLES GO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8925" y="1295983"/>
            <a:ext cx="5047455" cy="405495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Supporting copy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6086007" y="0"/>
            <a:ext cx="6105993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288925" y="1978025"/>
            <a:ext cx="5046663" cy="38830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105525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9" y="6049952"/>
            <a:ext cx="2462546" cy="61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764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+ Half - Left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2593180" y="6263889"/>
            <a:ext cx="2743200" cy="365125"/>
          </a:xfrm>
        </p:spPr>
        <p:txBody>
          <a:bodyPr/>
          <a:lstStyle/>
          <a:p>
            <a:fld id="{5D496106-3302-C847-8AF3-6A1E6214E67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9367" y="439860"/>
            <a:ext cx="5047131" cy="68288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TITLES GO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8925" y="1295983"/>
            <a:ext cx="5047455" cy="405495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Supporting copy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6086007" y="0"/>
            <a:ext cx="6105993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288925" y="1978025"/>
            <a:ext cx="5046663" cy="38830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6086475" y="0"/>
            <a:ext cx="6105525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9" y="6049952"/>
            <a:ext cx="2462546" cy="61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150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+ 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2593180" y="6263889"/>
            <a:ext cx="2743200" cy="365125"/>
          </a:xfrm>
        </p:spPr>
        <p:txBody>
          <a:bodyPr/>
          <a:lstStyle/>
          <a:p>
            <a:fld id="{5D496106-3302-C847-8AF3-6A1E6214E67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9367" y="439860"/>
            <a:ext cx="5047131" cy="68288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TITLES GO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8925" y="1295983"/>
            <a:ext cx="5047455" cy="405495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Supporting copy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288925" y="1978025"/>
            <a:ext cx="5046663" cy="38830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9" y="6049952"/>
            <a:ext cx="2462546" cy="61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2340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+ Half - Right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08970" y="6263889"/>
            <a:ext cx="2743200" cy="365125"/>
          </a:xfrm>
        </p:spPr>
        <p:txBody>
          <a:bodyPr/>
          <a:lstStyle/>
          <a:p>
            <a:fld id="{5D496106-3302-C847-8AF3-6A1E6214E67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05157" y="439860"/>
            <a:ext cx="5047131" cy="68288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TITLES GO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704715" y="1295983"/>
            <a:ext cx="5047455" cy="405495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Supporting copy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6105993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6704715" y="1978025"/>
            <a:ext cx="5046663" cy="38830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68" y="0"/>
            <a:ext cx="6105525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ADA2F1-F529-1844-8603-70DBB7D8D6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72" y="6049952"/>
            <a:ext cx="2462546" cy="61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09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Half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008970" y="6263889"/>
            <a:ext cx="2743200" cy="365125"/>
          </a:xfrm>
        </p:spPr>
        <p:txBody>
          <a:bodyPr/>
          <a:lstStyle/>
          <a:p>
            <a:fld id="{5D496106-3302-C847-8AF3-6A1E6214E67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05157" y="439860"/>
            <a:ext cx="5047131" cy="68288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TITLES GO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704715" y="1295983"/>
            <a:ext cx="5047455" cy="405495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Supporting copy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6704715" y="1978025"/>
            <a:ext cx="5046663" cy="38830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272" y="6049952"/>
            <a:ext cx="2462546" cy="61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98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2593180" y="6263889"/>
            <a:ext cx="2743200" cy="365125"/>
          </a:xfrm>
        </p:spPr>
        <p:txBody>
          <a:bodyPr/>
          <a:lstStyle/>
          <a:p>
            <a:fld id="{5D496106-3302-C847-8AF3-6A1E6214E67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9367" y="439860"/>
            <a:ext cx="5047131" cy="68288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TITLES GO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8925" y="4040405"/>
            <a:ext cx="5047455" cy="1885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Supporting copy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6026947" y="0"/>
            <a:ext cx="6165054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10140951" y="0"/>
            <a:ext cx="20510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88925" y="1237889"/>
            <a:ext cx="5046663" cy="2139327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288925" y="3660332"/>
            <a:ext cx="5046663" cy="285702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333738" y="848581"/>
            <a:ext cx="3500438" cy="25804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Supporting copy here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333723" y="439859"/>
            <a:ext cx="3499889" cy="297435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10471944" y="439738"/>
            <a:ext cx="1389063" cy="13890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0" hasCustomPrompt="1"/>
          </p:nvPr>
        </p:nvSpPr>
        <p:spPr>
          <a:xfrm>
            <a:off x="10471944" y="3429000"/>
            <a:ext cx="1389063" cy="13890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10471942" y="1969294"/>
            <a:ext cx="1389062" cy="439738"/>
          </a:xfrm>
        </p:spPr>
        <p:txBody>
          <a:bodyPr/>
          <a:lstStyle>
            <a:lvl1pPr marL="0" indent="0" algn="ctr">
              <a:buNone/>
              <a:defRPr b="1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HERE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10471942" y="2409031"/>
            <a:ext cx="1389062" cy="439738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Data Title</a:t>
            </a:r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10471942" y="4958556"/>
            <a:ext cx="1389062" cy="439738"/>
          </a:xfrm>
        </p:spPr>
        <p:txBody>
          <a:bodyPr/>
          <a:lstStyle>
            <a:lvl1pPr marL="0" indent="0" algn="ctr">
              <a:buNone/>
              <a:defRPr b="1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HERE</a:t>
            </a:r>
          </a:p>
        </p:txBody>
      </p:sp>
      <p:sp>
        <p:nvSpPr>
          <p:cNvPr id="24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10471942" y="5398293"/>
            <a:ext cx="1389062" cy="439738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Data Title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6333723" y="3660332"/>
            <a:ext cx="3499889" cy="2454766"/>
          </a:xfrm>
        </p:spPr>
        <p:txBody>
          <a:bodyPr/>
          <a:lstStyle/>
          <a:p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9" y="6049952"/>
            <a:ext cx="2462546" cy="61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91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ic Page - 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119886" y="6263889"/>
            <a:ext cx="2743200" cy="365125"/>
          </a:xfrm>
        </p:spPr>
        <p:txBody>
          <a:bodyPr/>
          <a:lstStyle/>
          <a:p>
            <a:fld id="{5D496106-3302-C847-8AF3-6A1E6214E67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9367" y="439860"/>
            <a:ext cx="11573719" cy="68288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TITLES GO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8925" y="1295983"/>
            <a:ext cx="11574463" cy="405495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Supporting copy here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288925" y="1933575"/>
            <a:ext cx="11574463" cy="403225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968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/E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 userDrawn="1"/>
        </p:nvGrpSpPr>
        <p:grpSpPr>
          <a:xfrm>
            <a:off x="555585" y="5439792"/>
            <a:ext cx="7866786" cy="829337"/>
            <a:chOff x="555585" y="5289891"/>
            <a:chExt cx="7866786" cy="829337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2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85" y="5365527"/>
              <a:ext cx="997608" cy="28313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147" y="5464056"/>
              <a:ext cx="987492" cy="13252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0533" y="5289891"/>
              <a:ext cx="1204843" cy="36163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398" y="5454970"/>
              <a:ext cx="919062" cy="16834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2172" y="5432483"/>
              <a:ext cx="957343" cy="19567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8124" y="5416841"/>
              <a:ext cx="1434247" cy="22695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666" y="5828946"/>
              <a:ext cx="997054" cy="19200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4541" y="5797412"/>
              <a:ext cx="855742" cy="31239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0522" y="5789511"/>
              <a:ext cx="1340702" cy="32971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664" y="5895645"/>
              <a:ext cx="1491019" cy="128038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2350" y="5832942"/>
              <a:ext cx="1027038" cy="242856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3">
            <a:alphaModFix amt="20000"/>
          </a:blip>
          <a:srcRect r="17016"/>
          <a:stretch/>
        </p:blipFill>
        <p:spPr>
          <a:xfrm>
            <a:off x="7705247" y="638768"/>
            <a:ext cx="4486753" cy="5406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00" y="913646"/>
            <a:ext cx="3284525" cy="821131"/>
          </a:xfrm>
          <a:prstGeom prst="rect">
            <a:avLst/>
          </a:prstGeom>
        </p:spPr>
      </p:pic>
      <p:sp>
        <p:nvSpPr>
          <p:cNvPr id="28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55625" y="3843056"/>
            <a:ext cx="6273800" cy="106286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First Name, Last Name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email/phone</a:t>
            </a:r>
          </a:p>
          <a:p>
            <a:pPr lvl="0"/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555584" y="2935630"/>
            <a:ext cx="33249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entury Gothic" charset="0"/>
                <a:ea typeface="Century Gothic" charset="0"/>
                <a:cs typeface="Century Gothic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2158242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119886" y="6263889"/>
            <a:ext cx="2743200" cy="365125"/>
          </a:xfrm>
        </p:spPr>
        <p:txBody>
          <a:bodyPr/>
          <a:lstStyle/>
          <a:p>
            <a:fld id="{9C757B10-7902-EC43-B150-04237A818A21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44E110-91D5-FF40-AC75-C1ADAF663A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9" y="6049952"/>
            <a:ext cx="2462546" cy="61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4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eneric Page - Gray Background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</a:blip>
          <a:srcRect r="17016"/>
          <a:stretch/>
        </p:blipFill>
        <p:spPr>
          <a:xfrm>
            <a:off x="7705247" y="638768"/>
            <a:ext cx="4486753" cy="5406778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55584" y="4201740"/>
            <a:ext cx="11234194" cy="1093285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TRANSITION SLIDE HEADER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7" y="6051458"/>
            <a:ext cx="2456528" cy="61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32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Generic Page -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119886" y="6263889"/>
            <a:ext cx="2743200" cy="365125"/>
          </a:xfrm>
        </p:spPr>
        <p:txBody>
          <a:bodyPr/>
          <a:lstStyle/>
          <a:p>
            <a:fld id="{9C757B10-7902-EC43-B150-04237A818A2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705157" y="439860"/>
            <a:ext cx="5047131" cy="68288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TITLES GO HERE</a:t>
            </a:r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704715" y="1295983"/>
            <a:ext cx="5047455" cy="405495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Supporting copy here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quarter" idx="15"/>
          </p:nvPr>
        </p:nvSpPr>
        <p:spPr>
          <a:xfrm>
            <a:off x="6704715" y="1978025"/>
            <a:ext cx="5046663" cy="38830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24CB390-F397-514E-8B8E-30DD87BEDD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9" y="6049952"/>
            <a:ext cx="2462546" cy="61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192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Generic Page - Gray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119886" y="6263889"/>
            <a:ext cx="2743200" cy="365125"/>
          </a:xfrm>
        </p:spPr>
        <p:txBody>
          <a:bodyPr/>
          <a:lstStyle/>
          <a:p>
            <a:fld id="{9C757B10-7902-EC43-B150-04237A818A2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9367" y="439860"/>
            <a:ext cx="11573719" cy="68288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TITLES GO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8925" y="1295983"/>
            <a:ext cx="11574463" cy="405495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Supporting copy here</a:t>
            </a:r>
          </a:p>
        </p:txBody>
      </p:sp>
      <p:sp>
        <p:nvSpPr>
          <p:cNvPr id="6" name="Content Placeholder 15"/>
          <p:cNvSpPr>
            <a:spLocks noGrp="1"/>
          </p:cNvSpPr>
          <p:nvPr>
            <p:ph sz="quarter" idx="15"/>
          </p:nvPr>
        </p:nvSpPr>
        <p:spPr>
          <a:xfrm>
            <a:off x="288925" y="1933575"/>
            <a:ext cx="11574463" cy="403225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8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80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A860B4-58F0-CB46-AC75-C329EAB769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618" y="6090706"/>
            <a:ext cx="2162009" cy="54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38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9"/>
          <a:stretch/>
        </p:blipFill>
        <p:spPr>
          <a:xfrm>
            <a:off x="796" y="-1"/>
            <a:ext cx="12191203" cy="685800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BCC2E95-A780-5A4B-ADE5-D3101CBE571B}"/>
              </a:ext>
            </a:extLst>
          </p:cNvPr>
          <p:cNvSpPr/>
          <p:nvPr userDrawn="1"/>
        </p:nvSpPr>
        <p:spPr>
          <a:xfrm>
            <a:off x="796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55584" y="2020305"/>
            <a:ext cx="6273841" cy="1822751"/>
          </a:xfrm>
        </p:spPr>
        <p:txBody>
          <a:bodyPr/>
          <a:lstStyle>
            <a:lvl1pPr>
              <a:defRPr b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55625" y="3843056"/>
            <a:ext cx="6273800" cy="71736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First Name, Last Name</a:t>
            </a:r>
          </a:p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685CC86-2DF7-694A-AD82-1513EAD534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927" y="5364204"/>
            <a:ext cx="2293257" cy="57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47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eneric Page - Gray Background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27"/>
          <a:stretch/>
        </p:blipFill>
        <p:spPr>
          <a:xfrm>
            <a:off x="8430127" y="112294"/>
            <a:ext cx="3761873" cy="648903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555584" y="4201740"/>
            <a:ext cx="11234194" cy="1093285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TRANSITION SLIDE HEADER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1" y="6009619"/>
            <a:ext cx="2319459" cy="71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72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eneric Page - Gray Background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</a:blip>
          <a:srcRect r="17016"/>
          <a:stretch/>
        </p:blipFill>
        <p:spPr>
          <a:xfrm>
            <a:off x="7705247" y="638768"/>
            <a:ext cx="4486753" cy="540677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89367" y="428625"/>
            <a:ext cx="4043362" cy="371475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>
              <a:buNone/>
              <a:defRPr>
                <a:latin typeface="Century Gothic" charset="0"/>
                <a:ea typeface="Century Gothic" charset="0"/>
                <a:cs typeface="Century Gothic" charset="0"/>
              </a:defRPr>
            </a:lvl2pPr>
            <a:lvl3pPr marL="914400" indent="0">
              <a:buNone/>
              <a:defRPr>
                <a:latin typeface="Century Gothic" charset="0"/>
                <a:ea typeface="Century Gothic" charset="0"/>
                <a:cs typeface="Century Gothic" charset="0"/>
              </a:defRPr>
            </a:lvl3pPr>
            <a:lvl4pPr marL="1371600" indent="0">
              <a:buNone/>
              <a:defRPr>
                <a:latin typeface="Century Gothic" charset="0"/>
                <a:ea typeface="Century Gothic" charset="0"/>
                <a:cs typeface="Century Gothic" charset="0"/>
              </a:defRPr>
            </a:lvl4pPr>
            <a:lvl5pPr marL="1828800" indent="0">
              <a:buNone/>
              <a:defRPr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Category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89367" y="800100"/>
            <a:ext cx="5054158" cy="514350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>
              <a:buNone/>
              <a:defRPr>
                <a:latin typeface="Century Gothic" charset="0"/>
                <a:ea typeface="Century Gothic" charset="0"/>
                <a:cs typeface="Century Gothic" charset="0"/>
              </a:defRPr>
            </a:lvl2pPr>
            <a:lvl3pPr marL="914400" indent="0">
              <a:buNone/>
              <a:defRPr>
                <a:latin typeface="Century Gothic" charset="0"/>
                <a:ea typeface="Century Gothic" charset="0"/>
                <a:cs typeface="Century Gothic" charset="0"/>
              </a:defRPr>
            </a:lvl3pPr>
            <a:lvl4pPr marL="1371600" indent="0">
              <a:buNone/>
              <a:defRPr>
                <a:latin typeface="Century Gothic" charset="0"/>
                <a:ea typeface="Century Gothic" charset="0"/>
                <a:cs typeface="Century Gothic" charset="0"/>
              </a:defRPr>
            </a:lvl4pPr>
            <a:lvl5pPr marL="1828800" indent="0">
              <a:buNone/>
              <a:defRPr>
                <a:latin typeface="Century Gothic" charset="0"/>
                <a:ea typeface="Century Gothic" charset="0"/>
                <a:cs typeface="Century Gothic" charset="0"/>
              </a:defRPr>
            </a:lvl5pPr>
          </a:lstStyle>
          <a:p>
            <a:pPr lvl="0"/>
            <a:r>
              <a:rPr lang="en-US" dirty="0"/>
              <a:t>REGION NAME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7" y="6051458"/>
            <a:ext cx="2456528" cy="61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0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Page - Whi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119886" y="6263889"/>
            <a:ext cx="2743200" cy="365125"/>
          </a:xfrm>
        </p:spPr>
        <p:txBody>
          <a:bodyPr/>
          <a:lstStyle/>
          <a:p>
            <a:fld id="{5D496106-3302-C847-8AF3-6A1E6214E67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9367" y="439860"/>
            <a:ext cx="11573719" cy="68288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TITLES GO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8925" y="1295983"/>
            <a:ext cx="11574463" cy="405495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Supporting copy here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>
          <a:xfrm>
            <a:off x="288925" y="1933575"/>
            <a:ext cx="11574463" cy="403225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9" y="6049952"/>
            <a:ext cx="2462546" cy="61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22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graphics - 3 data point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821354" y="1752259"/>
            <a:ext cx="2185261" cy="21852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119886" y="6263889"/>
            <a:ext cx="2743200" cy="365125"/>
          </a:xfrm>
        </p:spPr>
        <p:txBody>
          <a:bodyPr/>
          <a:lstStyle/>
          <a:p>
            <a:fld id="{5D496106-3302-C847-8AF3-6A1E6214E6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89367" y="439860"/>
            <a:ext cx="6824355" cy="68288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AUDIENCE DEMOGRAPHICS</a:t>
            </a:r>
          </a:p>
        </p:txBody>
      </p:sp>
      <p:sp>
        <p:nvSpPr>
          <p:cNvPr id="11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1219456" y="2150358"/>
            <a:ext cx="1389063" cy="13890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692455" y="4077063"/>
            <a:ext cx="2314160" cy="48997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HERE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692455" y="4675366"/>
            <a:ext cx="2314160" cy="938603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Data Title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5052389" y="1752259"/>
            <a:ext cx="2185261" cy="218526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6"/>
          <p:cNvSpPr>
            <a:spLocks noGrp="1"/>
          </p:cNvSpPr>
          <p:nvPr>
            <p:ph type="pic" sz="quarter" idx="29" hasCustomPrompt="1"/>
          </p:nvPr>
        </p:nvSpPr>
        <p:spPr>
          <a:xfrm>
            <a:off x="5450491" y="2150358"/>
            <a:ext cx="1389063" cy="13890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Oval 23"/>
          <p:cNvSpPr/>
          <p:nvPr userDrawn="1"/>
        </p:nvSpPr>
        <p:spPr>
          <a:xfrm>
            <a:off x="9283423" y="1752259"/>
            <a:ext cx="2185261" cy="21852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30" hasCustomPrompt="1"/>
          </p:nvPr>
        </p:nvSpPr>
        <p:spPr>
          <a:xfrm>
            <a:off x="9681525" y="2150358"/>
            <a:ext cx="1389063" cy="13890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Text Placeholder 20"/>
          <p:cNvSpPr>
            <a:spLocks noGrp="1"/>
          </p:cNvSpPr>
          <p:nvPr>
            <p:ph type="body" sz="quarter" idx="31" hasCustomPrompt="1"/>
          </p:nvPr>
        </p:nvSpPr>
        <p:spPr>
          <a:xfrm>
            <a:off x="5021392" y="4077063"/>
            <a:ext cx="2314160" cy="48997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HERE</a:t>
            </a:r>
          </a:p>
        </p:txBody>
      </p:sp>
      <p:sp>
        <p:nvSpPr>
          <p:cNvPr id="27" name="Text Placeholder 20"/>
          <p:cNvSpPr>
            <a:spLocks noGrp="1"/>
          </p:cNvSpPr>
          <p:nvPr>
            <p:ph type="body" sz="quarter" idx="32" hasCustomPrompt="1"/>
          </p:nvPr>
        </p:nvSpPr>
        <p:spPr>
          <a:xfrm>
            <a:off x="5021392" y="4675366"/>
            <a:ext cx="2314160" cy="938603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Data Title</a:t>
            </a:r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9154524" y="4077063"/>
            <a:ext cx="2314160" cy="489970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HERE</a:t>
            </a:r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9154524" y="4675366"/>
            <a:ext cx="2314160" cy="938603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Data Title</a:t>
            </a: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4029560" y="1866612"/>
            <a:ext cx="0" cy="37473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8276095" y="1866612"/>
            <a:ext cx="0" cy="37473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7" y="6051458"/>
            <a:ext cx="2456528" cy="61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72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graphics - 4 data point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821354" y="1752259"/>
            <a:ext cx="1502385" cy="15023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119886" y="6263889"/>
            <a:ext cx="2743200" cy="365125"/>
          </a:xfrm>
        </p:spPr>
        <p:txBody>
          <a:bodyPr/>
          <a:lstStyle/>
          <a:p>
            <a:fld id="{5D496106-3302-C847-8AF3-6A1E6214E6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89367" y="439860"/>
            <a:ext cx="6824355" cy="68288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AUDIENCE DEMOGRAPHICS</a:t>
            </a:r>
          </a:p>
        </p:txBody>
      </p:sp>
      <p:sp>
        <p:nvSpPr>
          <p:cNvPr id="11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1095050" y="2025955"/>
            <a:ext cx="954993" cy="9549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2432228" y="1716295"/>
            <a:ext cx="2314160" cy="489970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HERE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2432228" y="2314598"/>
            <a:ext cx="2314160" cy="938603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Data Title</a:t>
            </a:r>
          </a:p>
        </p:txBody>
      </p:sp>
      <p:sp>
        <p:nvSpPr>
          <p:cNvPr id="17" name="Oval 16"/>
          <p:cNvSpPr/>
          <p:nvPr userDrawn="1"/>
        </p:nvSpPr>
        <p:spPr>
          <a:xfrm>
            <a:off x="821354" y="3920121"/>
            <a:ext cx="1502385" cy="15023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23" hasCustomPrompt="1"/>
          </p:nvPr>
        </p:nvSpPr>
        <p:spPr>
          <a:xfrm>
            <a:off x="1095050" y="4193817"/>
            <a:ext cx="954993" cy="9549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2432228" y="3884157"/>
            <a:ext cx="2314160" cy="489970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HERE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2432228" y="4482460"/>
            <a:ext cx="2314160" cy="938603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Data Title</a:t>
            </a:r>
          </a:p>
        </p:txBody>
      </p:sp>
      <p:sp>
        <p:nvSpPr>
          <p:cNvPr id="21" name="Oval 20"/>
          <p:cNvSpPr/>
          <p:nvPr userDrawn="1"/>
        </p:nvSpPr>
        <p:spPr>
          <a:xfrm>
            <a:off x="6840026" y="1752259"/>
            <a:ext cx="1502385" cy="15023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16"/>
          <p:cNvSpPr>
            <a:spLocks noGrp="1"/>
          </p:cNvSpPr>
          <p:nvPr>
            <p:ph type="pic" sz="quarter" idx="26" hasCustomPrompt="1"/>
          </p:nvPr>
        </p:nvSpPr>
        <p:spPr>
          <a:xfrm>
            <a:off x="7113722" y="2025955"/>
            <a:ext cx="954993" cy="9549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7" hasCustomPrompt="1"/>
          </p:nvPr>
        </p:nvSpPr>
        <p:spPr>
          <a:xfrm>
            <a:off x="8450900" y="1716295"/>
            <a:ext cx="2314160" cy="489970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HERE</a:t>
            </a:r>
          </a:p>
        </p:txBody>
      </p:sp>
      <p:sp>
        <p:nvSpPr>
          <p:cNvPr id="32" name="Text Placeholder 20"/>
          <p:cNvSpPr>
            <a:spLocks noGrp="1"/>
          </p:cNvSpPr>
          <p:nvPr>
            <p:ph type="body" sz="quarter" idx="28" hasCustomPrompt="1"/>
          </p:nvPr>
        </p:nvSpPr>
        <p:spPr>
          <a:xfrm>
            <a:off x="8450900" y="2314598"/>
            <a:ext cx="2314160" cy="938603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Data Title</a:t>
            </a:r>
          </a:p>
        </p:txBody>
      </p:sp>
      <p:sp>
        <p:nvSpPr>
          <p:cNvPr id="33" name="Oval 32"/>
          <p:cNvSpPr/>
          <p:nvPr userDrawn="1"/>
        </p:nvSpPr>
        <p:spPr>
          <a:xfrm>
            <a:off x="6840026" y="3920121"/>
            <a:ext cx="1502385" cy="15023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29" hasCustomPrompt="1"/>
          </p:nvPr>
        </p:nvSpPr>
        <p:spPr>
          <a:xfrm>
            <a:off x="8450900" y="3884157"/>
            <a:ext cx="2314160" cy="489970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HERE</a:t>
            </a:r>
          </a:p>
        </p:txBody>
      </p:sp>
      <p:sp>
        <p:nvSpPr>
          <p:cNvPr id="35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8450900" y="4482460"/>
            <a:ext cx="2314160" cy="938603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Data Title</a:t>
            </a:r>
          </a:p>
        </p:txBody>
      </p:sp>
      <p:sp>
        <p:nvSpPr>
          <p:cNvPr id="36" name="Picture Placeholder 16"/>
          <p:cNvSpPr>
            <a:spLocks noGrp="1"/>
          </p:cNvSpPr>
          <p:nvPr>
            <p:ph type="pic" sz="quarter" idx="31" hasCustomPrompt="1"/>
          </p:nvPr>
        </p:nvSpPr>
        <p:spPr>
          <a:xfrm>
            <a:off x="7113722" y="4193817"/>
            <a:ext cx="954993" cy="9549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50873" y="3595607"/>
            <a:ext cx="10523405" cy="0"/>
          </a:xfrm>
          <a:prstGeom prst="line">
            <a:avLst/>
          </a:prstGeom>
          <a:ln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5842861" y="1716295"/>
            <a:ext cx="0" cy="1536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>
            <a:off x="5842861" y="3920121"/>
            <a:ext cx="0" cy="1536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7" y="6051458"/>
            <a:ext cx="2456528" cy="61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68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graphics - 5 data point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83496" y="1752259"/>
            <a:ext cx="1502385" cy="15023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119886" y="6263889"/>
            <a:ext cx="2743200" cy="365125"/>
          </a:xfrm>
        </p:spPr>
        <p:txBody>
          <a:bodyPr/>
          <a:lstStyle/>
          <a:p>
            <a:fld id="{5D496106-3302-C847-8AF3-6A1E6214E67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89367" y="439860"/>
            <a:ext cx="6824355" cy="68288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 dirty="0"/>
              <a:t>AUDIENCE DEMOGRAPHICS</a:t>
            </a:r>
          </a:p>
        </p:txBody>
      </p:sp>
      <p:sp>
        <p:nvSpPr>
          <p:cNvPr id="11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657192" y="2025955"/>
            <a:ext cx="954993" cy="9549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2159577" y="1716295"/>
            <a:ext cx="1513521" cy="489970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HERE</a:t>
            </a:r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2159577" y="2314598"/>
            <a:ext cx="1513521" cy="938603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Data Title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50873" y="3595607"/>
            <a:ext cx="10523405" cy="0"/>
          </a:xfrm>
          <a:prstGeom prst="line">
            <a:avLst/>
          </a:prstGeom>
          <a:ln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4033466" y="1716295"/>
            <a:ext cx="0" cy="1536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 userDrawn="1"/>
        </p:nvCxnSpPr>
        <p:spPr>
          <a:xfrm>
            <a:off x="5842861" y="3920121"/>
            <a:ext cx="0" cy="1536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 userDrawn="1"/>
        </p:nvSpPr>
        <p:spPr>
          <a:xfrm>
            <a:off x="4318298" y="1752259"/>
            <a:ext cx="1502385" cy="15023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icture Placeholder 16"/>
          <p:cNvSpPr>
            <a:spLocks noGrp="1"/>
          </p:cNvSpPr>
          <p:nvPr>
            <p:ph type="pic" sz="quarter" idx="32" hasCustomPrompt="1"/>
          </p:nvPr>
        </p:nvSpPr>
        <p:spPr>
          <a:xfrm>
            <a:off x="4591994" y="2025955"/>
            <a:ext cx="954993" cy="9549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3" name="Text Placeholder 20"/>
          <p:cNvSpPr>
            <a:spLocks noGrp="1"/>
          </p:cNvSpPr>
          <p:nvPr>
            <p:ph type="body" sz="quarter" idx="33" hasCustomPrompt="1"/>
          </p:nvPr>
        </p:nvSpPr>
        <p:spPr>
          <a:xfrm>
            <a:off x="6094379" y="1716295"/>
            <a:ext cx="1513521" cy="489970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HERE</a:t>
            </a:r>
          </a:p>
        </p:txBody>
      </p:sp>
      <p:sp>
        <p:nvSpPr>
          <p:cNvPr id="44" name="Text Placeholder 20"/>
          <p:cNvSpPr>
            <a:spLocks noGrp="1"/>
          </p:cNvSpPr>
          <p:nvPr>
            <p:ph type="body" sz="quarter" idx="34" hasCustomPrompt="1"/>
          </p:nvPr>
        </p:nvSpPr>
        <p:spPr>
          <a:xfrm>
            <a:off x="6094379" y="2314598"/>
            <a:ext cx="1513521" cy="938603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Data Title</a:t>
            </a:r>
          </a:p>
        </p:txBody>
      </p:sp>
      <p:cxnSp>
        <p:nvCxnSpPr>
          <p:cNvPr id="45" name="Straight Connector 44"/>
          <p:cNvCxnSpPr/>
          <p:nvPr userDrawn="1"/>
        </p:nvCxnSpPr>
        <p:spPr>
          <a:xfrm>
            <a:off x="8051678" y="1716295"/>
            <a:ext cx="0" cy="1536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 userDrawn="1"/>
        </p:nvSpPr>
        <p:spPr>
          <a:xfrm>
            <a:off x="8398502" y="1752259"/>
            <a:ext cx="1502385" cy="15023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icture Placeholder 16"/>
          <p:cNvSpPr>
            <a:spLocks noGrp="1"/>
          </p:cNvSpPr>
          <p:nvPr>
            <p:ph type="pic" sz="quarter" idx="35" hasCustomPrompt="1"/>
          </p:nvPr>
        </p:nvSpPr>
        <p:spPr>
          <a:xfrm>
            <a:off x="8672198" y="2025955"/>
            <a:ext cx="954993" cy="9549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8" name="Text Placeholder 20"/>
          <p:cNvSpPr>
            <a:spLocks noGrp="1"/>
          </p:cNvSpPr>
          <p:nvPr>
            <p:ph type="body" sz="quarter" idx="36" hasCustomPrompt="1"/>
          </p:nvPr>
        </p:nvSpPr>
        <p:spPr>
          <a:xfrm>
            <a:off x="10174583" y="1716295"/>
            <a:ext cx="1513521" cy="489970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HERE</a:t>
            </a:r>
          </a:p>
        </p:txBody>
      </p:sp>
      <p:sp>
        <p:nvSpPr>
          <p:cNvPr id="49" name="Text Placeholder 20"/>
          <p:cNvSpPr>
            <a:spLocks noGrp="1"/>
          </p:cNvSpPr>
          <p:nvPr>
            <p:ph type="body" sz="quarter" idx="37" hasCustomPrompt="1"/>
          </p:nvPr>
        </p:nvSpPr>
        <p:spPr>
          <a:xfrm>
            <a:off x="10174583" y="2314598"/>
            <a:ext cx="1513521" cy="938603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Data Title</a:t>
            </a:r>
          </a:p>
        </p:txBody>
      </p:sp>
      <p:sp>
        <p:nvSpPr>
          <p:cNvPr id="50" name="Oval 49"/>
          <p:cNvSpPr/>
          <p:nvPr userDrawn="1"/>
        </p:nvSpPr>
        <p:spPr>
          <a:xfrm>
            <a:off x="1307960" y="3951423"/>
            <a:ext cx="1502385" cy="15023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Picture Placeholder 16"/>
          <p:cNvSpPr>
            <a:spLocks noGrp="1"/>
          </p:cNvSpPr>
          <p:nvPr>
            <p:ph type="pic" sz="quarter" idx="38" hasCustomPrompt="1"/>
          </p:nvPr>
        </p:nvSpPr>
        <p:spPr>
          <a:xfrm>
            <a:off x="1581656" y="4225119"/>
            <a:ext cx="954993" cy="9549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Text Placeholder 20"/>
          <p:cNvSpPr>
            <a:spLocks noGrp="1"/>
          </p:cNvSpPr>
          <p:nvPr>
            <p:ph type="body" sz="quarter" idx="39" hasCustomPrompt="1"/>
          </p:nvPr>
        </p:nvSpPr>
        <p:spPr>
          <a:xfrm>
            <a:off x="3084041" y="3915459"/>
            <a:ext cx="1513521" cy="489970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HERE</a:t>
            </a:r>
          </a:p>
        </p:txBody>
      </p:sp>
      <p:sp>
        <p:nvSpPr>
          <p:cNvPr id="53" name="Text Placeholder 20"/>
          <p:cNvSpPr>
            <a:spLocks noGrp="1"/>
          </p:cNvSpPr>
          <p:nvPr>
            <p:ph type="body" sz="quarter" idx="40" hasCustomPrompt="1"/>
          </p:nvPr>
        </p:nvSpPr>
        <p:spPr>
          <a:xfrm>
            <a:off x="3084041" y="4513762"/>
            <a:ext cx="1513521" cy="938603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Data Title</a:t>
            </a:r>
          </a:p>
        </p:txBody>
      </p:sp>
      <p:sp>
        <p:nvSpPr>
          <p:cNvPr id="54" name="Oval 53"/>
          <p:cNvSpPr/>
          <p:nvPr userDrawn="1"/>
        </p:nvSpPr>
        <p:spPr>
          <a:xfrm>
            <a:off x="6896117" y="3951423"/>
            <a:ext cx="1502385" cy="150238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icture Placeholder 16"/>
          <p:cNvSpPr>
            <a:spLocks noGrp="1"/>
          </p:cNvSpPr>
          <p:nvPr>
            <p:ph type="pic" sz="quarter" idx="41" hasCustomPrompt="1"/>
          </p:nvPr>
        </p:nvSpPr>
        <p:spPr>
          <a:xfrm>
            <a:off x="7169813" y="4225119"/>
            <a:ext cx="954993" cy="9549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6" name="Text Placeholder 20"/>
          <p:cNvSpPr>
            <a:spLocks noGrp="1"/>
          </p:cNvSpPr>
          <p:nvPr>
            <p:ph type="body" sz="quarter" idx="42" hasCustomPrompt="1"/>
          </p:nvPr>
        </p:nvSpPr>
        <p:spPr>
          <a:xfrm>
            <a:off x="8672198" y="3915459"/>
            <a:ext cx="1513521" cy="489970"/>
          </a:xfrm>
        </p:spPr>
        <p:txBody>
          <a:bodyPr>
            <a:normAutofit/>
          </a:bodyPr>
          <a:lstStyle>
            <a:lvl1pPr marL="0" indent="0" algn="l">
              <a:buNone/>
              <a:defRPr sz="3200" b="1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 HERE</a:t>
            </a:r>
          </a:p>
        </p:txBody>
      </p:sp>
      <p:sp>
        <p:nvSpPr>
          <p:cNvPr id="57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8672198" y="4513762"/>
            <a:ext cx="1513521" cy="938603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baseline="0">
                <a:solidFill>
                  <a:schemeClr val="tx1"/>
                </a:solidFill>
                <a:latin typeface="Century Gothic Std" charset="0"/>
                <a:ea typeface="Century Gothic Std" charset="0"/>
                <a:cs typeface="Century Gothic Std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Data Title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7" y="6051458"/>
            <a:ext cx="2456528" cy="61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78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ic Page - Gray Background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9119886" y="6263889"/>
            <a:ext cx="2743200" cy="365125"/>
          </a:xfrm>
        </p:spPr>
        <p:txBody>
          <a:bodyPr/>
          <a:lstStyle/>
          <a:p>
            <a:fld id="{5D496106-3302-C847-8AF3-6A1E6214E67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289367" y="439860"/>
            <a:ext cx="11573719" cy="68288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 dirty="0"/>
              <a:t>TITLES GO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88925" y="1295983"/>
            <a:ext cx="11574463" cy="405495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Supporting copy here</a:t>
            </a:r>
          </a:p>
        </p:txBody>
      </p:sp>
      <p:sp>
        <p:nvSpPr>
          <p:cNvPr id="6" name="Content Placeholder 15"/>
          <p:cNvSpPr>
            <a:spLocks noGrp="1"/>
          </p:cNvSpPr>
          <p:nvPr>
            <p:ph sz="quarter" idx="15"/>
          </p:nvPr>
        </p:nvSpPr>
        <p:spPr>
          <a:xfrm>
            <a:off x="288925" y="1933575"/>
            <a:ext cx="11574463" cy="403225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sz="1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7" y="6051458"/>
            <a:ext cx="2456528" cy="61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34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3D4FC-22FF-6A47-96D0-44EFF871763B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96106-3302-C847-8AF3-6A1E6214E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1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3" r:id="rId19"/>
    <p:sldLayoutId id="2147483704" r:id="rId20"/>
    <p:sldLayoutId id="2147483705" r:id="rId21"/>
    <p:sldLayoutId id="2147483707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tiff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jpeg"/><Relationship Id="rId21" Type="http://schemas.openxmlformats.org/officeDocument/2006/relationships/image" Target="../media/image56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17" Type="http://schemas.openxmlformats.org/officeDocument/2006/relationships/image" Target="../media/image52.png"/><Relationship Id="rId25" Type="http://schemas.openxmlformats.org/officeDocument/2006/relationships/image" Target="../media/image60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1.png"/><Relationship Id="rId20" Type="http://schemas.openxmlformats.org/officeDocument/2006/relationships/image" Target="../media/image55.emf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24" Type="http://schemas.openxmlformats.org/officeDocument/2006/relationships/image" Target="../media/image59.pn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23" Type="http://schemas.openxmlformats.org/officeDocument/2006/relationships/image" Target="../media/image58.png"/><Relationship Id="rId10" Type="http://schemas.openxmlformats.org/officeDocument/2006/relationships/image" Target="../media/image45.jpeg"/><Relationship Id="rId19" Type="http://schemas.openxmlformats.org/officeDocument/2006/relationships/image" Target="../media/image54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/>
          <p:cNvSpPr txBox="1">
            <a:spLocks/>
          </p:cNvSpPr>
          <p:nvPr/>
        </p:nvSpPr>
        <p:spPr>
          <a:xfrm>
            <a:off x="555584" y="3119900"/>
            <a:ext cx="9236598" cy="18227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The Traveler’s</a:t>
            </a:r>
          </a:p>
          <a:p>
            <a:pPr algn="l"/>
            <a:r>
              <a:rPr lang="en-US" dirty="0">
                <a:solidFill>
                  <a:schemeClr val="tx2"/>
                </a:solidFill>
                <a:latin typeface="Century Gothic" charset="0"/>
                <a:ea typeface="Century Gothic" charset="0"/>
                <a:cs typeface="Century Gothic" charset="0"/>
              </a:rPr>
              <a:t>PATH TO PURCHASE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36" y="5475179"/>
            <a:ext cx="2233011" cy="33637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370753" y="5214503"/>
            <a:ext cx="0" cy="8577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2" y="552975"/>
            <a:ext cx="9236598" cy="287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03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F5B6F7-CE31-424A-8AEB-F127FCC3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6106-3302-C847-8AF3-6A1E6214E671}" type="slidenum">
              <a:rPr lang="en-US" smtClean="0"/>
              <a:t>10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9CD65-5B46-45E1-992C-17DDAB32B1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4723" y="348513"/>
            <a:ext cx="11573719" cy="682886"/>
          </a:xfrm>
        </p:spPr>
        <p:txBody>
          <a:bodyPr/>
          <a:lstStyle/>
          <a:p>
            <a:r>
              <a:rPr lang="en-US" dirty="0"/>
              <a:t>BC Marketing Programs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2D7F4-B84E-4225-B001-EEE70A008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735" y="1150925"/>
            <a:ext cx="3864351" cy="338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927D8-C8E4-409B-AFCF-0F4F8DB74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02" y="1150926"/>
            <a:ext cx="3005744" cy="3387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A8A6D1-48AB-4039-BA2C-AAF4ADF1C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491" y="1150925"/>
            <a:ext cx="3879186" cy="3402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6055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5"/>
          <p:cNvSpPr/>
          <p:nvPr/>
        </p:nvSpPr>
        <p:spPr>
          <a:xfrm>
            <a:off x="2221996" y="1193114"/>
            <a:ext cx="7512847" cy="1775167"/>
          </a:xfrm>
          <a:custGeom>
            <a:avLst/>
            <a:gdLst/>
            <a:ahLst/>
            <a:cxnLst/>
            <a:rect l="l" t="t" r="r" b="b"/>
            <a:pathLst>
              <a:path w="4700015" h="1152156">
                <a:moveTo>
                  <a:pt x="0" y="1152156"/>
                </a:moveTo>
                <a:lnTo>
                  <a:pt x="4700015" y="1152156"/>
                </a:lnTo>
                <a:lnTo>
                  <a:pt x="4700015" y="0"/>
                </a:lnTo>
                <a:lnTo>
                  <a:pt x="0" y="0"/>
                </a:lnTo>
                <a:lnTo>
                  <a:pt x="0" y="1152156"/>
                </a:lnTo>
                <a:close/>
              </a:path>
            </a:pathLst>
          </a:custGeom>
          <a:ln w="25399">
            <a:solidFill>
              <a:srgbClr val="FDFDFD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7" name="object 2"/>
          <p:cNvSpPr txBox="1"/>
          <p:nvPr/>
        </p:nvSpPr>
        <p:spPr>
          <a:xfrm>
            <a:off x="2150958" y="1207182"/>
            <a:ext cx="7512847" cy="1775167"/>
          </a:xfrm>
          <a:prstGeom prst="rect">
            <a:avLst/>
          </a:prstGeom>
        </p:spPr>
        <p:txBody>
          <a:bodyPr wrap="square" lIns="0" tIns="0" rIns="0" bIns="0" rtlCol="0" anchor="ctr">
            <a:noAutofit/>
          </a:bodyPr>
          <a:lstStyle/>
          <a:p>
            <a:pPr defTabSz="457200">
              <a:lnSpc>
                <a:spcPts val="750"/>
              </a:lnSpc>
            </a:pPr>
            <a:endParaRPr sz="750" dirty="0">
              <a:solidFill>
                <a:prstClr val="black"/>
              </a:solidFill>
            </a:endParaRPr>
          </a:p>
          <a:p>
            <a:pPr marL="224184" algn="ctr" defTabSz="457200">
              <a:lnSpc>
                <a:spcPct val="102172"/>
              </a:lnSpc>
            </a:pPr>
            <a:r>
              <a:rPr sz="8000" b="1" dirty="0">
                <a:solidFill>
                  <a:srgbClr val="FDFDFD"/>
                </a:solidFill>
                <a:latin typeface="Century Gothic"/>
                <a:cs typeface="Century Gothic"/>
              </a:rPr>
              <a:t>THANK YOU</a:t>
            </a:r>
            <a:endParaRPr sz="80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283" y="4861578"/>
            <a:ext cx="2233011" cy="33637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6096000" y="4600902"/>
            <a:ext cx="0" cy="857729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ject 3"/>
          <p:cNvSpPr txBox="1"/>
          <p:nvPr/>
        </p:nvSpPr>
        <p:spPr>
          <a:xfrm>
            <a:off x="2971800" y="5892524"/>
            <a:ext cx="6248399" cy="3673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algn="ctr" defTabSz="457200">
              <a:lnSpc>
                <a:spcPts val="2900"/>
              </a:lnSpc>
              <a:spcBef>
                <a:spcPts val="145"/>
              </a:spcBef>
            </a:pPr>
            <a:r>
              <a:rPr lang="en-US" sz="2400" dirty="0">
                <a:solidFill>
                  <a:schemeClr val="bg1"/>
                </a:solidFill>
                <a:latin typeface="Century Gothic"/>
                <a:cs typeface="Century Gothic"/>
              </a:rPr>
              <a:t>www.advertising.expedia.com</a:t>
            </a:r>
            <a:endParaRPr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D0B2AD-82CF-5942-8BB6-FE06ACC984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8866" y="4759358"/>
            <a:ext cx="2293257" cy="57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27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7B10-7902-EC43-B150-04237A818A21}" type="slidenum">
              <a:rPr lang="en-US" smtClean="0"/>
              <a:t>2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89367" y="925996"/>
            <a:ext cx="5613722" cy="3946945"/>
          </a:xfrm>
        </p:spPr>
        <p:txBody>
          <a:bodyPr>
            <a:noAutofit/>
          </a:bodyPr>
          <a:lstStyle/>
          <a:p>
            <a:r>
              <a:rPr lang="en-US" sz="4800" b="1" dirty="0"/>
              <a:t>30 MILLION DIGITAL CANADIAN USERS</a:t>
            </a:r>
            <a:br>
              <a:rPr lang="en-US" sz="4800" dirty="0">
                <a:solidFill>
                  <a:schemeClr val="tx2"/>
                </a:solidFill>
              </a:rPr>
            </a:br>
            <a:r>
              <a:rPr lang="en-US" sz="4800" dirty="0">
                <a:solidFill>
                  <a:schemeClr val="tx2"/>
                </a:solidFill>
              </a:rPr>
              <a:t>CONSUMING</a:t>
            </a:r>
            <a:br>
              <a:rPr lang="en-US" sz="4800" dirty="0">
                <a:solidFill>
                  <a:schemeClr val="tx2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148 BILLION DIGITAL MINUTES </a:t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EACH MONTH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07" r="20307"/>
          <a:stretch>
            <a:fillRect/>
          </a:stretch>
        </p:blipFill>
        <p:spPr/>
      </p:pic>
      <p:sp>
        <p:nvSpPr>
          <p:cNvPr id="10" name="Footer Placeholder 4"/>
          <p:cNvSpPr txBox="1">
            <a:spLocks/>
          </p:cNvSpPr>
          <p:nvPr/>
        </p:nvSpPr>
        <p:spPr>
          <a:xfrm>
            <a:off x="289367" y="5693438"/>
            <a:ext cx="526531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Data Source: comScore Media Metrix Multi-Platform Reporting, CA, April 2016 data, Unique Visitors &amp; Total Minutes.</a:t>
            </a:r>
          </a:p>
        </p:txBody>
      </p:sp>
    </p:spTree>
    <p:extLst>
      <p:ext uri="{BB962C8B-B14F-4D97-AF65-F5344CB8AC3E}">
        <p14:creationId xmlns:p14="http://schemas.microsoft.com/office/powerpoint/2010/main" val="1469384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7" r="31144" b="138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7B10-7902-EC43-B150-04237A818A21}" type="slidenum">
              <a:rPr lang="en-US" smtClean="0"/>
              <a:t>3</a:t>
            </a:fld>
            <a:endParaRPr lang="en-US"/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087035" y="2446189"/>
            <a:ext cx="10411059" cy="1965622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5400" b="1" dirty="0">
                <a:solidFill>
                  <a:schemeClr val="bg1"/>
                </a:solidFill>
              </a:rPr>
              <a:t>7 OF 10 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bg2"/>
                </a:solidFill>
              </a:rPr>
              <a:t>DIGITAL CANADIAN USERS</a:t>
            </a: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bg2"/>
                </a:solidFill>
              </a:rPr>
              <a:t>CONSUME TRAVEL CONTENT</a:t>
            </a:r>
          </a:p>
        </p:txBody>
      </p:sp>
      <p:sp>
        <p:nvSpPr>
          <p:cNvPr id="29" name="Footer Placeholder 4"/>
          <p:cNvSpPr txBox="1">
            <a:spLocks/>
          </p:cNvSpPr>
          <p:nvPr/>
        </p:nvSpPr>
        <p:spPr>
          <a:xfrm>
            <a:off x="3163303" y="6218110"/>
            <a:ext cx="5047131" cy="51996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" dirty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rPr>
              <a:t>Data Source: comScore Media Metrix Multi-Platform Reporting, Canada, April 2016 data, Share of Total Monthly Internet Unique Visitors Visiting Travel Content.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097C00-EEC7-5C4C-B862-6A0CFE21D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18" y="6090706"/>
            <a:ext cx="2162009" cy="54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12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Content Placeholder 6">
            <a:extLst>
              <a:ext uri="{FF2B5EF4-FFF2-40B4-BE49-F238E27FC236}">
                <a16:creationId xmlns:a16="http://schemas.microsoft.com/office/drawing/2014/main" id="{39A73419-F40B-9F4F-A975-1CC20CDDB98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6764260"/>
              </p:ext>
            </p:extLst>
          </p:nvPr>
        </p:nvGraphicFramePr>
        <p:xfrm>
          <a:off x="785771" y="1764100"/>
          <a:ext cx="10620459" cy="3697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7B10-7902-EC43-B150-04237A818A21}" type="slidenum">
              <a:rPr lang="en-US" smtClean="0"/>
              <a:t>4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89367" y="439860"/>
            <a:ext cx="11573719" cy="1388940"/>
          </a:xfrm>
        </p:spPr>
        <p:txBody>
          <a:bodyPr>
            <a:noAutofit/>
          </a:bodyPr>
          <a:lstStyle/>
          <a:p>
            <a:r>
              <a:rPr lang="en-US" b="1" dirty="0"/>
              <a:t>DIFFERENT AGE GROUPS ENGAGE SIMILARLY IN ONLINE AND OFFLINE TRAVEL RESEARCH.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947026" y="5664476"/>
            <a:ext cx="6297948" cy="523220"/>
            <a:chOff x="3230980" y="5675010"/>
            <a:chExt cx="6297948" cy="523220"/>
          </a:xfrm>
        </p:grpSpPr>
        <p:grpSp>
          <p:nvGrpSpPr>
            <p:cNvPr id="18" name="Group 17"/>
            <p:cNvGrpSpPr/>
            <p:nvPr/>
          </p:nvGrpSpPr>
          <p:grpSpPr>
            <a:xfrm>
              <a:off x="4550790" y="5675010"/>
              <a:ext cx="1556539" cy="523220"/>
              <a:chOff x="2399822" y="5675010"/>
              <a:chExt cx="1556539" cy="52322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691271" y="5675010"/>
                <a:ext cx="126509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entury Gothic" charset="0"/>
                    <a:ea typeface="Century Gothic" charset="0"/>
                    <a:cs typeface="Century Gothic" charset="0"/>
                  </a:rPr>
                  <a:t>MILLENNIALS</a:t>
                </a:r>
              </a:p>
              <a:p>
                <a:r>
                  <a:rPr lang="en-US" sz="1400" dirty="0">
                    <a:latin typeface="Century Gothic" charset="0"/>
                    <a:ea typeface="Century Gothic" charset="0"/>
                    <a:cs typeface="Century Gothic" charset="0"/>
                  </a:rPr>
                  <a:t>(A=275)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399822" y="5691338"/>
                <a:ext cx="291449" cy="291449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276686" y="5675010"/>
              <a:ext cx="1117316" cy="523220"/>
              <a:chOff x="5266693" y="5675010"/>
              <a:chExt cx="1117316" cy="523220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5558142" y="5675010"/>
                <a:ext cx="82586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entury Gothic" charset="0"/>
                    <a:ea typeface="Century Gothic" charset="0"/>
                    <a:cs typeface="Century Gothic" charset="0"/>
                  </a:rPr>
                  <a:t>GEN X</a:t>
                </a:r>
                <a:br>
                  <a:rPr lang="en-US" sz="1400" dirty="0">
                    <a:latin typeface="Century Gothic" charset="0"/>
                    <a:ea typeface="Century Gothic" charset="0"/>
                    <a:cs typeface="Century Gothic" charset="0"/>
                  </a:rPr>
                </a:br>
                <a:r>
                  <a:rPr lang="en-US" sz="1400" dirty="0">
                    <a:latin typeface="Century Gothic" charset="0"/>
                    <a:ea typeface="Century Gothic" charset="0"/>
                    <a:cs typeface="Century Gothic" charset="0"/>
                  </a:rPr>
                  <a:t>(B=344)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266693" y="5691338"/>
                <a:ext cx="291449" cy="29144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230980" y="5675010"/>
              <a:ext cx="1123728" cy="523220"/>
              <a:chOff x="631535" y="5675010"/>
              <a:chExt cx="1123728" cy="523220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922984" y="5675010"/>
                <a:ext cx="8322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entury Gothic" charset="0"/>
                    <a:ea typeface="Century Gothic" charset="0"/>
                    <a:cs typeface="Century Gothic" charset="0"/>
                  </a:rPr>
                  <a:t>TOTAL</a:t>
                </a:r>
              </a:p>
              <a:p>
                <a:r>
                  <a:rPr lang="en-US" sz="1400" dirty="0">
                    <a:latin typeface="Century Gothic" charset="0"/>
                    <a:ea typeface="Century Gothic" charset="0"/>
                    <a:cs typeface="Century Gothic" charset="0"/>
                  </a:rPr>
                  <a:t>(n=815)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31535" y="5691338"/>
                <a:ext cx="291449" cy="2914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685451" y="5675010"/>
              <a:ext cx="1843477" cy="523220"/>
              <a:chOff x="6664914" y="5675010"/>
              <a:chExt cx="1843477" cy="523220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6956363" y="5675010"/>
                <a:ext cx="15520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entury Gothic" charset="0"/>
                    <a:ea typeface="Century Gothic" charset="0"/>
                    <a:cs typeface="Century Gothic" charset="0"/>
                  </a:rPr>
                  <a:t>BABY BOOMERS</a:t>
                </a:r>
              </a:p>
              <a:p>
                <a:r>
                  <a:rPr lang="en-US" sz="1400" dirty="0">
                    <a:latin typeface="Century Gothic" charset="0"/>
                    <a:ea typeface="Century Gothic" charset="0"/>
                    <a:cs typeface="Century Gothic" charset="0"/>
                  </a:rPr>
                  <a:t>(C=196)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6664914" y="5691338"/>
                <a:ext cx="291449" cy="29144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EE25AC7D-36F6-064E-B506-1A29021416CC}"/>
              </a:ext>
            </a:extLst>
          </p:cNvPr>
          <p:cNvSpPr/>
          <p:nvPr/>
        </p:nvSpPr>
        <p:spPr>
          <a:xfrm>
            <a:off x="5186142" y="2251029"/>
            <a:ext cx="1819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4C4D4C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dirty="0"/>
              <a:t>All Resources Used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8E04C-B7C7-7D41-BBE6-00F824EA6857}"/>
              </a:ext>
            </a:extLst>
          </p:cNvPr>
          <p:cNvSpPr/>
          <p:nvPr/>
        </p:nvSpPr>
        <p:spPr>
          <a:xfrm>
            <a:off x="3178984" y="6211329"/>
            <a:ext cx="77488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Data Source: comScore Survey, RESOURCECA. WHAT ARE ALL THE RESOURCES YOU USED PRIOR TO BOOKING YOUR MOST RECENT TRIP?, Among Total CA Online Travel Bookers – By Age</a:t>
            </a:r>
          </a:p>
          <a:p>
            <a:r>
              <a:rPr lang="en-US" sz="7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A/B/C letters indicate a significant difference between groups at a 95% confidence level.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023F00F-9351-6C44-A4B1-829CED2A7D77}"/>
              </a:ext>
            </a:extLst>
          </p:cNvPr>
          <p:cNvSpPr/>
          <p:nvPr/>
        </p:nvSpPr>
        <p:spPr bwMode="auto">
          <a:xfrm>
            <a:off x="3962057" y="4730219"/>
            <a:ext cx="360518" cy="272824"/>
          </a:xfrm>
          <a:prstGeom prst="rect">
            <a:avLst/>
          </a:prstGeom>
          <a:noFill/>
          <a:ln w="25400">
            <a:noFill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7232" tIns="33616" rIns="67232" bIns="33616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 defTabSz="672358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chemeClr val="bg2"/>
                </a:solidFill>
                <a:latin typeface="Century Gothic" panose="020B0502020202020204" pitchFamily="34" charset="0"/>
                <a:ea typeface="ＭＳ Ｐゴシック" pitchFamily="-123" charset="-128"/>
                <a:cs typeface="ＭＳ Ｐゴシック" pitchFamily="-123" charset="-128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99667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04B511-C327-47AF-83AC-DF70C87CB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496106-3302-C847-8AF3-6A1E6214E671}" type="slidenum">
              <a:rPr lang="en-US" smtClean="0"/>
              <a:t>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63077-5493-42B4-9EA9-2ECCE37A22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Travelers Online Journey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343E12-9F55-4B23-B59D-681EC0D37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354" y="1274639"/>
            <a:ext cx="9896567" cy="389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11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97565" y="4297895"/>
            <a:ext cx="1978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Number of visits to travel sites </a:t>
            </a:r>
            <a:r>
              <a:rPr lang="en-US" sz="1600" dirty="0">
                <a:latin typeface="Arial" charset="0"/>
                <a:ea typeface="Arial" charset="0"/>
                <a:cs typeface="Arial" charset="0"/>
              </a:rPr>
              <a:t>made by bookers  45 days before booking: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87589" y="4360223"/>
            <a:ext cx="17187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rPr>
              <a:t>161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7B10-7902-EC43-B150-04237A818A21}" type="slidenum">
              <a:rPr lang="en-US" smtClean="0"/>
              <a:t>6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89367" y="439859"/>
            <a:ext cx="10974221" cy="1759169"/>
          </a:xfrm>
        </p:spPr>
        <p:txBody>
          <a:bodyPr>
            <a:noAutofit/>
          </a:bodyPr>
          <a:lstStyle/>
          <a:p>
            <a:r>
              <a:rPr lang="en-US" dirty="0"/>
              <a:t>ONLINE TRAVEL BOOKERS HAVE INCREASING ENGAGEMENT WITH TRAVEL CONTENT THROUGHOUT THE WEEKS PRECEDING A BOOKING EVENT.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175763" y="2480844"/>
            <a:ext cx="5585002" cy="68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"/>
              </a:spcBef>
            </a:pPr>
            <a:r>
              <a:rPr lang="en-US" sz="1400" b="1" dirty="0">
                <a:latin typeface="Century Gothic" charset="0"/>
                <a:ea typeface="Century Gothic" charset="0"/>
                <a:cs typeface="Century Gothic" charset="0"/>
              </a:rPr>
              <a:t>Average Travel Site Visits per Week</a:t>
            </a:r>
          </a:p>
          <a:p>
            <a:pPr algn="ctr">
              <a:spcBef>
                <a:spcPct val="5000"/>
              </a:spcBef>
            </a:pPr>
            <a:r>
              <a:rPr lang="en-US" sz="1200" dirty="0">
                <a:latin typeface="Century Gothic" charset="0"/>
                <a:ea typeface="Century Gothic" charset="0"/>
                <a:cs typeface="Century Gothic" charset="0"/>
              </a:rPr>
              <a:t>(Number of travel sites visited per week by the average segment member, Oct’15-Feb’16 aggregate)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4264554" y="2668249"/>
            <a:ext cx="0" cy="3259292"/>
          </a:xfrm>
          <a:prstGeom prst="line">
            <a:avLst/>
          </a:prstGeom>
          <a:ln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51512" y="5601099"/>
            <a:ext cx="6771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Read as: </a:t>
            </a:r>
            <a:r>
              <a:rPr lang="en-US" sz="1400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The average segment member makes 31.3 visits to travel sites in the week leading up to the booking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7565" y="2840971"/>
            <a:ext cx="3538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charset="0"/>
                <a:ea typeface="Arial" charset="0"/>
                <a:cs typeface="Arial" charset="0"/>
              </a:rPr>
              <a:t>By the end of the booking path average visits per booker increased by 132%, resulting in close to daily visits to travel sites, on average.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97565" y="4120359"/>
            <a:ext cx="3538331" cy="0"/>
          </a:xfrm>
          <a:prstGeom prst="line">
            <a:avLst/>
          </a:prstGeom>
          <a:ln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AD5C416C-D17D-514A-BBE8-5F17AD7C0D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3832575"/>
              </p:ext>
            </p:extLst>
          </p:nvPr>
        </p:nvGraphicFramePr>
        <p:xfrm>
          <a:off x="4604618" y="3256660"/>
          <a:ext cx="6727292" cy="2275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2A2AC2AB-1E1F-B145-B388-0E2BFBAE30EA}"/>
              </a:ext>
            </a:extLst>
          </p:cNvPr>
          <p:cNvSpPr/>
          <p:nvPr/>
        </p:nvSpPr>
        <p:spPr>
          <a:xfrm>
            <a:off x="3178984" y="6211329"/>
            <a:ext cx="774884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Data Source: comScore Canada Desktop Panel, Custom Path to Booking Visitation Analysis, Weekly Visits per User, Dec ’15 – Feb ’16. </a:t>
            </a:r>
          </a:p>
        </p:txBody>
      </p:sp>
    </p:spTree>
    <p:extLst>
      <p:ext uri="{BB962C8B-B14F-4D97-AF65-F5344CB8AC3E}">
        <p14:creationId xmlns:p14="http://schemas.microsoft.com/office/powerpoint/2010/main" val="2450325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25">
            <a:extLst>
              <a:ext uri="{FF2B5EF4-FFF2-40B4-BE49-F238E27FC236}">
                <a16:creationId xmlns:a16="http://schemas.microsoft.com/office/drawing/2014/main" id="{243F5488-8327-724B-9BB4-BC5A11D14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9886" y="6263889"/>
            <a:ext cx="2743200" cy="365125"/>
          </a:xfrm>
        </p:spPr>
        <p:txBody>
          <a:bodyPr/>
          <a:lstStyle/>
          <a:p>
            <a:fld id="{9C757B10-7902-EC43-B150-04237A818A21}" type="slidenum">
              <a:rPr lang="en-US" smtClean="0"/>
              <a:t>7</a:t>
            </a:fld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89367" y="439860"/>
            <a:ext cx="5302353" cy="5158966"/>
          </a:xfrm>
        </p:spPr>
        <p:txBody>
          <a:bodyPr>
            <a:normAutofit/>
          </a:bodyPr>
          <a:lstStyle/>
          <a:p>
            <a:r>
              <a:rPr lang="en-US" b="1" dirty="0"/>
              <a:t>OTAS HAVE THE MOST ENGAGEMENT OF ONLINE TRAVEL BOOKERS</a:t>
            </a:r>
            <a:br>
              <a:rPr lang="en-US" b="1" dirty="0"/>
            </a:br>
            <a:r>
              <a:rPr lang="en-US" dirty="0"/>
              <a:t>COMPARED TO TRAVEL SITE CATEGORIES THROUGHOUT BOOKERS’ TRAVEL BOOKING PATHS. </a:t>
            </a:r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2466760"/>
              </p:ext>
            </p:extLst>
          </p:nvPr>
        </p:nvGraphicFramePr>
        <p:xfrm>
          <a:off x="5643036" y="439860"/>
          <a:ext cx="6257416" cy="5421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FECA904D-3B7E-364F-A0BA-2A8934163304}"/>
              </a:ext>
            </a:extLst>
          </p:cNvPr>
          <p:cNvSpPr/>
          <p:nvPr/>
        </p:nvSpPr>
        <p:spPr>
          <a:xfrm>
            <a:off x="7381780" y="545226"/>
            <a:ext cx="277992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srgbClr val="4C4D4C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b="1" dirty="0"/>
              <a:t>Share of Total Visits</a:t>
            </a:r>
          </a:p>
          <a:p>
            <a:pPr algn="ctr">
              <a:defRPr sz="1400" b="0" i="0" u="none" strike="noStrike" kern="1200" spc="0" baseline="0">
                <a:solidFill>
                  <a:srgbClr val="4C4D4C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r>
              <a:rPr lang="en-US" sz="1200" b="1" dirty="0"/>
              <a:t>Throughout 45 Online Booking Path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0F0507F-5F31-F047-9C79-1B65CC8AE614}"/>
              </a:ext>
            </a:extLst>
          </p:cNvPr>
          <p:cNvSpPr/>
          <p:nvPr/>
        </p:nvSpPr>
        <p:spPr>
          <a:xfrm>
            <a:off x="3178984" y="6211329"/>
            <a:ext cx="52124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Data Source: comScore Canada Desktop Panel, Custom Path to Booking Visitation Analysis &amp; Categorization, Share of Total Visits per User Across 45 Day Path, Dec ’15 – Feb ’16, Custom Travel Booker Audience Segment.</a:t>
            </a:r>
          </a:p>
        </p:txBody>
      </p:sp>
    </p:spTree>
    <p:extLst>
      <p:ext uri="{BB962C8B-B14F-4D97-AF65-F5344CB8AC3E}">
        <p14:creationId xmlns:p14="http://schemas.microsoft.com/office/powerpoint/2010/main" val="2227424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57B10-7902-EC43-B150-04237A818A21}" type="slidenum">
              <a:rPr lang="en-US" smtClean="0"/>
              <a:t>8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705157" y="439859"/>
            <a:ext cx="5263819" cy="4026123"/>
          </a:xfrm>
        </p:spPr>
        <p:txBody>
          <a:bodyPr/>
          <a:lstStyle/>
          <a:p>
            <a:r>
              <a:rPr lang="en-US" dirty="0"/>
              <a:t>CLOSE TO TWO-THIRDS OF MILLENNIAL ONLINE TRAVEL BOOKERS START WITH MULTIPLE DESTINATIONS IN MIND. </a:t>
            </a:r>
          </a:p>
        </p:txBody>
      </p:sp>
      <p:graphicFrame>
        <p:nvGraphicFramePr>
          <p:cNvPr id="8" name="Content Placeholder 6"/>
          <p:cNvGraphicFramePr>
            <a:graphicFrameLocks noGrp="1"/>
          </p:cNvGraphicFramePr>
          <p:nvPr>
            <p:ph sz="quarter" idx="15"/>
          </p:nvPr>
        </p:nvGraphicFramePr>
        <p:xfrm>
          <a:off x="-75539" y="442486"/>
          <a:ext cx="6233963" cy="5285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1C5B6342-621E-E442-9172-F9E801755758}"/>
              </a:ext>
            </a:extLst>
          </p:cNvPr>
          <p:cNvSpPr/>
          <p:nvPr/>
        </p:nvSpPr>
        <p:spPr>
          <a:xfrm>
            <a:off x="3178984" y="621132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Source: comScore Survey, DESTINATIONS. PRIOR TO DECIDING ON YOUR FINAL DESTINATION, HOW MANY OTHER DESTINATIONS DID YOU CONSIDER VISITING?, Among Total CA Online Travel Bookers (n=815), Millennials (n=275)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8524E6-298E-3F4C-B790-A972A5043B2B}"/>
              </a:ext>
            </a:extLst>
          </p:cNvPr>
          <p:cNvSpPr txBox="1"/>
          <p:nvPr/>
        </p:nvSpPr>
        <p:spPr>
          <a:xfrm>
            <a:off x="8192575" y="3510094"/>
            <a:ext cx="34560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Century Gothic" charset="0"/>
                <a:ea typeface="Century Gothic" charset="0"/>
                <a:cs typeface="Century Gothic" charset="0"/>
              </a:rPr>
              <a:t>63% </a:t>
            </a:r>
          </a:p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OF MILLENNIALS TRAVEL BOOKERS CONSIDERED</a:t>
            </a:r>
          </a:p>
          <a:p>
            <a:r>
              <a:rPr lang="en-US" dirty="0">
                <a:latin typeface="Century Gothic" charset="0"/>
                <a:ea typeface="Century Gothic" charset="0"/>
                <a:cs typeface="Century Gothic" charset="0"/>
              </a:rPr>
              <a:t>2+ DESTINATIONS.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EC9524-FDFE-9345-9BAC-41E69FBFE43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715" y="3726996"/>
            <a:ext cx="1166634" cy="116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62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3873177" y="580526"/>
            <a:ext cx="4703703" cy="4634087"/>
            <a:chOff x="4233573" y="1124914"/>
            <a:chExt cx="4385614" cy="4446397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B461855-5888-4771-92D3-574D7501D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2857" y="2454176"/>
              <a:ext cx="1176330" cy="1176330"/>
            </a:xfrm>
            <a:prstGeom prst="rect">
              <a:avLst/>
            </a:prstGeom>
            <a:ln w="57150">
              <a:solidFill>
                <a:srgbClr val="FFFFFF"/>
              </a:solidFill>
            </a:ln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915D8149-B8FB-48C8-916E-CC2EA1A96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7996">
              <a:off x="5962191" y="1442755"/>
              <a:ext cx="1077842" cy="1077842"/>
            </a:xfrm>
            <a:prstGeom prst="rect">
              <a:avLst/>
            </a:prstGeom>
            <a:ln w="57150">
              <a:solidFill>
                <a:srgbClr val="FFFFFF"/>
              </a:solidFill>
            </a:ln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283AB518-E76B-48BF-B070-9A7F91E01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44066">
              <a:off x="6984832" y="4006908"/>
              <a:ext cx="1176330" cy="1176330"/>
            </a:xfrm>
            <a:prstGeom prst="rect">
              <a:avLst/>
            </a:prstGeom>
            <a:ln w="57150">
              <a:solidFill>
                <a:srgbClr val="FFFFFF"/>
              </a:solidFill>
            </a:ln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788D669-8694-45E6-BAA7-9F08A6E7B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7615" y="4353353"/>
              <a:ext cx="1176330" cy="1176330"/>
            </a:xfrm>
            <a:prstGeom prst="rect">
              <a:avLst/>
            </a:prstGeom>
            <a:ln w="57150">
              <a:solidFill>
                <a:srgbClr val="FFFFFF"/>
              </a:solidFill>
            </a:ln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FF4C779-9387-4E9F-B47C-11C9238F7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214620">
              <a:off x="4401578" y="2686702"/>
              <a:ext cx="1084408" cy="1084408"/>
            </a:xfrm>
            <a:prstGeom prst="rect">
              <a:avLst/>
            </a:prstGeom>
            <a:ln w="57150">
              <a:solidFill>
                <a:srgbClr val="FFFFFF"/>
              </a:solidFill>
            </a:ln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767389C-8182-4319-9D74-5D6EE1977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53917">
              <a:off x="6333940" y="4366589"/>
              <a:ext cx="1204722" cy="1204722"/>
            </a:xfrm>
            <a:prstGeom prst="rect">
              <a:avLst/>
            </a:prstGeom>
            <a:ln w="57150">
              <a:solidFill>
                <a:srgbClr val="FFFFFF"/>
              </a:solidFill>
            </a:ln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443824C-38BE-42B3-AA14-5EF20592C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231336">
              <a:off x="5230695" y="1325488"/>
              <a:ext cx="1173438" cy="1173438"/>
            </a:xfrm>
            <a:prstGeom prst="rect">
              <a:avLst/>
            </a:prstGeom>
            <a:ln w="57150">
              <a:solidFill>
                <a:srgbClr val="FFFFFF"/>
              </a:solidFill>
            </a:ln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4B449563-17CB-4478-B2B1-55C79F227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17575">
              <a:off x="6120963" y="1124914"/>
              <a:ext cx="1126210" cy="1126210"/>
            </a:xfrm>
            <a:prstGeom prst="rect">
              <a:avLst/>
            </a:prstGeom>
            <a:ln w="57150">
              <a:solidFill>
                <a:srgbClr val="FFFFFF"/>
              </a:solidFill>
            </a:ln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1AF79E83-6CA2-4E83-9357-144AD4FB8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71941">
              <a:off x="4464120" y="1763326"/>
              <a:ext cx="1058776" cy="1058776"/>
            </a:xfrm>
            <a:prstGeom prst="rect">
              <a:avLst/>
            </a:prstGeom>
            <a:ln w="57150">
              <a:solidFill>
                <a:srgbClr val="FFFFFF"/>
              </a:solidFill>
            </a:ln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514337F3-7455-457C-B2A7-F19E516A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30830">
              <a:off x="7246881" y="2030341"/>
              <a:ext cx="1019040" cy="1019040"/>
            </a:xfrm>
            <a:prstGeom prst="rect">
              <a:avLst/>
            </a:prstGeom>
            <a:ln w="57150">
              <a:solidFill>
                <a:srgbClr val="FFFFFF"/>
              </a:solidFill>
            </a:ln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18D61C8-4185-4250-B888-602968BE3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47269">
              <a:off x="7327228" y="3346396"/>
              <a:ext cx="1138826" cy="1138826"/>
            </a:xfrm>
            <a:prstGeom prst="rect">
              <a:avLst/>
            </a:prstGeom>
            <a:ln w="57150">
              <a:solidFill>
                <a:srgbClr val="FFFFFF"/>
              </a:solidFill>
            </a:ln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8D25702-1FDF-4790-A7F9-5F148D6CE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33573" y="3638423"/>
              <a:ext cx="1062426" cy="1062426"/>
            </a:xfrm>
            <a:prstGeom prst="rect">
              <a:avLst/>
            </a:prstGeom>
            <a:ln w="57150">
              <a:solidFill>
                <a:srgbClr val="FFFFFF"/>
              </a:solidFill>
            </a:ln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492FDF8E-ADD7-4880-A225-ECBB01A00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881020">
              <a:off x="4781812" y="4236420"/>
              <a:ext cx="1062426" cy="1062426"/>
            </a:xfrm>
            <a:prstGeom prst="rect">
              <a:avLst/>
            </a:prstGeom>
            <a:ln w="57150">
              <a:solidFill>
                <a:srgbClr val="FFFFFF"/>
              </a:solidFill>
            </a:ln>
          </p:spPr>
        </p:pic>
        <p:sp>
          <p:nvSpPr>
            <p:cNvPr id="75" name="A Long Heritage Of Machine Learning At Amazon">
              <a:extLst>
                <a:ext uri="{FF2B5EF4-FFF2-40B4-BE49-F238E27FC236}">
                  <a16:creationId xmlns:a16="http://schemas.microsoft.com/office/drawing/2014/main" id="{23F5B388-2B6E-4163-901A-A41EAF7905C5}"/>
                </a:ext>
              </a:extLst>
            </p:cNvPr>
            <p:cNvSpPr txBox="1"/>
            <p:nvPr/>
          </p:nvSpPr>
          <p:spPr>
            <a:xfrm>
              <a:off x="5283851" y="2521595"/>
              <a:ext cx="2124420" cy="1795383"/>
            </a:xfrm>
            <a:prstGeom prst="rect">
              <a:avLst/>
            </a:prstGeom>
            <a:gradFill>
              <a:gsLst>
                <a:gs pos="0">
                  <a:schemeClr val="accent3">
                    <a:alpha val="75000"/>
                  </a:schemeClr>
                </a:gs>
                <a:gs pos="94000">
                  <a:schemeClr val="accent1"/>
                </a:gs>
              </a:gsLst>
              <a:lin ang="5400000" scaled="1"/>
            </a:gradFill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anchor="ctr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defTabSz="825500" hangingPunct="1">
                <a:lnSpc>
                  <a:spcPct val="120000"/>
                </a:lnSpc>
                <a:defRPr sz="9600" spc="1439">
                  <a:solidFill>
                    <a:srgbClr val="FFFFFF"/>
                  </a:solidFill>
                  <a:latin typeface="Amazon Ember Cd Light" charset="0"/>
                  <a:ea typeface="Amazon Ember Cd Light" charset="0"/>
                  <a:cs typeface="Amazon Ember Cd Light" charset="0"/>
                </a:defRPr>
              </a:lvl1pPr>
              <a:lvl2pPr defTabSz="825500">
                <a:lnSpc>
                  <a:spcPct val="120000"/>
                </a:lnSpc>
                <a:defRPr sz="9600" spc="1439">
                  <a:solidFill>
                    <a:srgbClr val="FFFFFF"/>
                  </a:solidFill>
                  <a:latin typeface="Arial"/>
                  <a:ea typeface="Arial"/>
                  <a:cs typeface="Arial"/>
                </a:defRPr>
              </a:lvl2pPr>
              <a:lvl3pPr defTabSz="825500">
                <a:lnSpc>
                  <a:spcPct val="120000"/>
                </a:lnSpc>
                <a:defRPr sz="9600" spc="1439">
                  <a:solidFill>
                    <a:srgbClr val="FFFFFF"/>
                  </a:solidFill>
                  <a:latin typeface="Arial"/>
                  <a:ea typeface="Arial"/>
                  <a:cs typeface="Arial"/>
                </a:defRPr>
              </a:lvl3pPr>
              <a:lvl4pPr defTabSz="825500">
                <a:lnSpc>
                  <a:spcPct val="120000"/>
                </a:lnSpc>
                <a:defRPr sz="9600" spc="1439">
                  <a:solidFill>
                    <a:srgbClr val="FFFFFF"/>
                  </a:solidFill>
                  <a:latin typeface="Arial"/>
                  <a:ea typeface="Arial"/>
                  <a:cs typeface="Arial"/>
                </a:defRPr>
              </a:lvl4pPr>
              <a:lvl5pPr defTabSz="825500">
                <a:lnSpc>
                  <a:spcPct val="120000"/>
                </a:lnSpc>
                <a:defRPr sz="9600" spc="1439">
                  <a:solidFill>
                    <a:srgbClr val="FFFFFF"/>
                  </a:solidFill>
                  <a:latin typeface="Arial"/>
                  <a:ea typeface="Arial"/>
                  <a:cs typeface="Arial"/>
                </a:defRPr>
              </a:lvl5pPr>
              <a:lvl6pPr defTabSz="825500">
                <a:lnSpc>
                  <a:spcPct val="120000"/>
                </a:lnSpc>
                <a:defRPr sz="9600" spc="1439">
                  <a:solidFill>
                    <a:srgbClr val="FFFFFF"/>
                  </a:solidFill>
                  <a:latin typeface="Arial"/>
                  <a:ea typeface="Arial"/>
                  <a:cs typeface="Arial"/>
                </a:defRPr>
              </a:lvl6pPr>
              <a:lvl7pPr defTabSz="825500">
                <a:lnSpc>
                  <a:spcPct val="120000"/>
                </a:lnSpc>
                <a:defRPr sz="9600" spc="1439">
                  <a:solidFill>
                    <a:srgbClr val="FFFFFF"/>
                  </a:solidFill>
                  <a:latin typeface="Arial"/>
                  <a:ea typeface="Arial"/>
                  <a:cs typeface="Arial"/>
                </a:defRPr>
              </a:lvl7pPr>
              <a:lvl8pPr defTabSz="825500">
                <a:lnSpc>
                  <a:spcPct val="120000"/>
                </a:lnSpc>
                <a:defRPr sz="9600" spc="1439">
                  <a:solidFill>
                    <a:srgbClr val="FFFFFF"/>
                  </a:solidFill>
                  <a:latin typeface="Arial"/>
                  <a:ea typeface="Arial"/>
                  <a:cs typeface="Arial"/>
                </a:defRPr>
              </a:lvl8pPr>
              <a:lvl9pPr defTabSz="825500">
                <a:lnSpc>
                  <a:spcPct val="120000"/>
                </a:lnSpc>
                <a:defRPr sz="9600" spc="1439">
                  <a:solidFill>
                    <a:srgbClr val="FFFFFF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pPr algn="ctr" defTabSz="1100611">
                <a:lnSpc>
                  <a:spcPct val="100000"/>
                </a:lnSpc>
                <a:defRPr/>
              </a:pPr>
              <a:endParaRPr lang="en-US" sz="2000" b="1" spc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sp>
        <p:nvSpPr>
          <p:cNvPr id="19" name="Text Placeholder 34">
            <a:extLst>
              <a:ext uri="{FF2B5EF4-FFF2-40B4-BE49-F238E27FC236}">
                <a16:creationId xmlns:a16="http://schemas.microsoft.com/office/drawing/2014/main" id="{5F169870-5D2C-4FCE-AF44-BC79EED3B0AC}"/>
              </a:ext>
            </a:extLst>
          </p:cNvPr>
          <p:cNvSpPr txBox="1">
            <a:spLocks/>
          </p:cNvSpPr>
          <p:nvPr/>
        </p:nvSpPr>
        <p:spPr>
          <a:xfrm>
            <a:off x="8938944" y="6411950"/>
            <a:ext cx="3347629" cy="308279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  <a:defRPr/>
            </a:pPr>
            <a:r>
              <a:rPr lang="en-US" sz="700">
                <a:solidFill>
                  <a:srgbClr val="919191"/>
                </a:solidFill>
              </a:rPr>
              <a:t>Notes: Expedia, Group data shown as of Q3’18, unless otherwise noted. </a:t>
            </a:r>
            <a:r>
              <a:rPr lang="en-US" sz="700" baseline="30000">
                <a:solidFill>
                  <a:srgbClr val="919191"/>
                </a:solidFill>
              </a:rPr>
              <a:t>1</a:t>
            </a:r>
            <a:r>
              <a:rPr lang="en-US" sz="700">
                <a:solidFill>
                  <a:srgbClr val="919191"/>
                </a:solidFill>
              </a:rPr>
              <a:t>Expedia Group Global – comScore, July 2018. </a:t>
            </a:r>
            <a:r>
              <a:rPr lang="en-US" sz="700" baseline="30000">
                <a:solidFill>
                  <a:srgbClr val="919191"/>
                </a:solidFill>
              </a:rPr>
              <a:t>2</a:t>
            </a:r>
            <a:r>
              <a:rPr lang="en-US" sz="700">
                <a:solidFill>
                  <a:srgbClr val="919191"/>
                </a:solidFill>
              </a:rPr>
              <a:t>OTA brands Expedia.com + Hotels.com from Q4’17-Q3’18.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77893" y="203681"/>
            <a:ext cx="4247091" cy="5695447"/>
            <a:chOff x="177893" y="489429"/>
            <a:chExt cx="4247090" cy="5695446"/>
          </a:xfrm>
        </p:grpSpPr>
        <p:grpSp>
          <p:nvGrpSpPr>
            <p:cNvPr id="41" name="Group 40"/>
            <p:cNvGrpSpPr/>
            <p:nvPr/>
          </p:nvGrpSpPr>
          <p:grpSpPr>
            <a:xfrm>
              <a:off x="364327" y="489429"/>
              <a:ext cx="4060656" cy="5695446"/>
              <a:chOff x="364327" y="489429"/>
              <a:chExt cx="4060656" cy="5695446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364327" y="489429"/>
                <a:ext cx="3706769" cy="4659569"/>
                <a:chOff x="376311" y="379849"/>
                <a:chExt cx="3706769" cy="4659569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49D6DB4-918C-4C74-AB92-80BF798EC8C4}"/>
                    </a:ext>
                  </a:extLst>
                </p:cNvPr>
                <p:cNvSpPr txBox="1"/>
                <p:nvPr/>
              </p:nvSpPr>
              <p:spPr>
                <a:xfrm>
                  <a:off x="408054" y="379849"/>
                  <a:ext cx="3477106" cy="830997"/>
                </a:xfrm>
                <a:prstGeom prst="rect">
                  <a:avLst/>
                </a:prstGeom>
                <a:noFill/>
              </p:spPr>
              <p:txBody>
                <a:bodyPr wrap="square" rtlCol="0" anchor="t" anchorCtr="1">
                  <a:spAutoFit/>
                </a:bodyPr>
                <a:lstStyle/>
                <a:p>
                  <a:pPr algn="ctr" defTabSz="914354">
                    <a:defRPr/>
                  </a:pPr>
                  <a:r>
                    <a:rPr lang="en-CA" sz="2400" kern="0">
                      <a:solidFill>
                        <a:srgbClr val="000099"/>
                      </a:solidFill>
                      <a:cs typeface="Century Gothic"/>
                    </a:rPr>
                    <a:t>Connecting</a:t>
                  </a:r>
                </a:p>
                <a:p>
                  <a:pPr algn="ctr">
                    <a:defRPr/>
                  </a:pPr>
                  <a:r>
                    <a:rPr lang="en-US" sz="2400" b="1" kern="0">
                      <a:solidFill>
                        <a:srgbClr val="FFC60B"/>
                      </a:solidFill>
                      <a:cs typeface="Century Gothic"/>
                    </a:rPr>
                    <a:t>TRAVELERS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BE034E25-DBE8-4FA6-85DC-A7D5D1C06117}"/>
                    </a:ext>
                  </a:extLst>
                </p:cNvPr>
                <p:cNvSpPr txBox="1"/>
                <p:nvPr/>
              </p:nvSpPr>
              <p:spPr>
                <a:xfrm>
                  <a:off x="1100486" y="1608623"/>
                  <a:ext cx="2800882" cy="636008"/>
                </a:xfrm>
                <a:prstGeom prst="rect">
                  <a:avLst/>
                </a:prstGeom>
              </p:spPr>
              <p:txBody>
                <a:bodyPr wrap="square" rtlCol="0" anchor="t" anchorCtr="0">
                  <a:spAutoFit/>
                </a:bodyPr>
                <a:lstStyle>
                  <a:defPPr>
                    <a:defRPr lang="en-US"/>
                  </a:defPPr>
                  <a:lvl1pPr>
                    <a:defRPr sz="1400">
                      <a:latin typeface="Akzidenz-Grotesk Pro Regular" panose="02000503030000020003" pitchFamily="50" charset="0"/>
                      <a:cs typeface="Century Gothic"/>
                    </a:defRPr>
                  </a:lvl1pPr>
                </a:lstStyle>
                <a:p>
                  <a:pPr defTabSz="914354">
                    <a:defRPr/>
                  </a:pPr>
                  <a:endParaRPr lang="en-US" sz="133" kern="0">
                    <a:solidFill>
                      <a:prstClr val="white"/>
                    </a:solidFill>
                    <a:latin typeface="Century Gothic" panose="020B0502020202020204" pitchFamily="34" charset="0"/>
                  </a:endParaRPr>
                </a:p>
                <a:p>
                  <a:pPr defTabSz="914354">
                    <a:lnSpc>
                      <a:spcPct val="85000"/>
                    </a:lnSpc>
                    <a:defRPr/>
                  </a:pPr>
                  <a:r>
                    <a:rPr lang="en-US" sz="2400" b="1" kern="0">
                      <a:solidFill>
                        <a:srgbClr val="000099"/>
                      </a:solidFill>
                      <a:latin typeface="Century Gothic" panose="020B0502020202020204" pitchFamily="34" charset="0"/>
                    </a:rPr>
                    <a:t>144M+</a:t>
                  </a:r>
                </a:p>
                <a:p>
                  <a:pPr defTabSz="914354">
                    <a:lnSpc>
                      <a:spcPct val="85000"/>
                    </a:lnSpc>
                    <a:defRPr/>
                  </a:pPr>
                  <a:r>
                    <a:rPr lang="en-US" sz="1600" kern="0">
                      <a:solidFill>
                        <a:srgbClr val="000099"/>
                      </a:solidFill>
                      <a:latin typeface="Century Gothic" panose="020B0502020202020204" pitchFamily="34" charset="0"/>
                      <a:cs typeface="+mn-cs"/>
                    </a:rPr>
                    <a:t>Unique monthly visitors</a:t>
                  </a:r>
                  <a:r>
                    <a:rPr lang="en-US" sz="1600" kern="0" baseline="30000">
                      <a:solidFill>
                        <a:srgbClr val="000099"/>
                      </a:solidFill>
                      <a:latin typeface="Century Gothic" panose="020B0502020202020204" pitchFamily="34" charset="0"/>
                      <a:cs typeface="+mn-cs"/>
                    </a:rPr>
                    <a:t>1</a:t>
                  </a:r>
                  <a:r>
                    <a:rPr lang="en-US" sz="1600" b="1" kern="0">
                      <a:solidFill>
                        <a:srgbClr val="000099"/>
                      </a:solidFill>
                      <a:latin typeface="Century Gothic" panose="020B0502020202020204" pitchFamily="34" charset="0"/>
                    </a:rPr>
                    <a:t> 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6D9D7DD-2902-4436-BEB6-5CE5DD902899}"/>
                    </a:ext>
                  </a:extLst>
                </p:cNvPr>
                <p:cNvSpPr txBox="1"/>
                <p:nvPr/>
              </p:nvSpPr>
              <p:spPr>
                <a:xfrm>
                  <a:off x="1100486" y="2536777"/>
                  <a:ext cx="2548525" cy="707886"/>
                </a:xfrm>
                <a:prstGeom prst="rect">
                  <a:avLst/>
                </a:prstGeom>
              </p:spPr>
              <p:txBody>
                <a:bodyPr wrap="square" rtlCol="0" anchor="t" anchorCtr="0">
                  <a:spAutoFit/>
                </a:bodyPr>
                <a:lstStyle>
                  <a:defPPr>
                    <a:defRPr lang="en-US"/>
                  </a:defPPr>
                  <a:lvl1pPr>
                    <a:defRPr sz="1400">
                      <a:latin typeface="Akzidenz-Grotesk Pro Regular" panose="02000503030000020003" pitchFamily="50" charset="0"/>
                      <a:cs typeface="Century Gothic"/>
                    </a:defRPr>
                  </a:lvl1pPr>
                </a:lstStyle>
                <a:p>
                  <a:pPr>
                    <a:defRPr/>
                  </a:pPr>
                  <a:r>
                    <a:rPr lang="en-US" sz="2400" b="1" kern="0">
                      <a:solidFill>
                        <a:srgbClr val="000099"/>
                      </a:solidFill>
                      <a:latin typeface="Century Gothic" panose="020B0502020202020204" pitchFamily="34" charset="0"/>
                    </a:rPr>
                    <a:t>2.1B</a:t>
                  </a:r>
                </a:p>
                <a:p>
                  <a:pPr>
                    <a:defRPr/>
                  </a:pPr>
                  <a:r>
                    <a:rPr lang="en-US" sz="1600" kern="0">
                      <a:solidFill>
                        <a:srgbClr val="000099"/>
                      </a:solidFill>
                      <a:latin typeface="Century Gothic" panose="020B0502020202020204" pitchFamily="34" charset="0"/>
                    </a:rPr>
                    <a:t>Monthly page views</a:t>
                  </a:r>
                  <a:r>
                    <a:rPr lang="en-US" sz="1600" kern="0" baseline="30000">
                      <a:solidFill>
                        <a:srgbClr val="000099"/>
                      </a:solidFill>
                      <a:latin typeface="Century Gothic" panose="020B0502020202020204" pitchFamily="34" charset="0"/>
                    </a:rPr>
                    <a:t>1</a:t>
                  </a:r>
                  <a:endParaRPr lang="en-US" sz="1600" kern="0">
                    <a:solidFill>
                      <a:srgbClr val="000099"/>
                    </a:solidFill>
                    <a:latin typeface="Century Gothic" panose="020B0502020202020204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A9D80861-5265-46B3-B9B6-861B305C7828}"/>
                    </a:ext>
                  </a:extLst>
                </p:cNvPr>
                <p:cNvSpPr txBox="1"/>
                <p:nvPr/>
              </p:nvSpPr>
              <p:spPr>
                <a:xfrm>
                  <a:off x="1100486" y="4300754"/>
                  <a:ext cx="2340450" cy="738664"/>
                </a:xfrm>
                <a:prstGeom prst="rect">
                  <a:avLst/>
                </a:prstGeom>
              </p:spPr>
              <p:txBody>
                <a:bodyPr wrap="square" rtlCol="0" anchor="t" anchorCtr="0">
                  <a:spAutoFit/>
                </a:bodyPr>
                <a:lstStyle>
                  <a:defPPr>
                    <a:defRPr lang="en-US"/>
                  </a:defPPr>
                  <a:lvl1pPr>
                    <a:defRPr sz="1400">
                      <a:latin typeface="Akzidenz-Grotesk Pro Regular" panose="02000503030000020003" pitchFamily="50" charset="0"/>
                      <a:cs typeface="Century Gothic"/>
                    </a:defRPr>
                  </a:lvl1pPr>
                </a:lstStyle>
                <a:p>
                  <a:pPr defTabSz="914354">
                    <a:defRPr/>
                  </a:pPr>
                  <a:r>
                    <a:rPr lang="en-US" sz="2400" b="1" kern="0">
                      <a:solidFill>
                        <a:srgbClr val="000099"/>
                      </a:solidFill>
                      <a:latin typeface="Century Gothic" panose="020B0502020202020204" pitchFamily="34" charset="0"/>
                    </a:rPr>
                    <a:t>200+ sites</a:t>
                  </a:r>
                </a:p>
                <a:p>
                  <a:pPr defTabSz="914354">
                    <a:defRPr/>
                  </a:pPr>
                  <a:r>
                    <a:rPr lang="en-GB" sz="1100">
                      <a:solidFill>
                        <a:srgbClr val="000099"/>
                      </a:solidFill>
                      <a:latin typeface="Century Gothic" panose="020B0502020202020204" pitchFamily="34" charset="0"/>
                    </a:rPr>
                    <a:t>in</a:t>
                  </a:r>
                  <a:r>
                    <a:rPr lang="en-US" sz="1800" b="1" kern="0">
                      <a:solidFill>
                        <a:srgbClr val="000099"/>
                      </a:solidFill>
                      <a:latin typeface="Century Gothic" panose="020B0502020202020204" pitchFamily="34" charset="0"/>
                    </a:rPr>
                    <a:t> 75+ countries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73D5764-3EE6-4BF8-9925-A0072A6C771C}"/>
                    </a:ext>
                  </a:extLst>
                </p:cNvPr>
                <p:cNvSpPr txBox="1"/>
                <p:nvPr/>
              </p:nvSpPr>
              <p:spPr>
                <a:xfrm>
                  <a:off x="1100486" y="3541877"/>
                  <a:ext cx="2982594" cy="461665"/>
                </a:xfrm>
                <a:prstGeom prst="rect">
                  <a:avLst/>
                </a:prstGeom>
              </p:spPr>
              <p:txBody>
                <a:bodyPr wrap="square" rtlCol="0" anchor="t" anchorCtr="0">
                  <a:spAutoFit/>
                </a:bodyPr>
                <a:lstStyle>
                  <a:defPPr>
                    <a:defRPr lang="en-US"/>
                  </a:defPPr>
                  <a:lvl1pPr>
                    <a:defRPr sz="1400">
                      <a:latin typeface="Akzidenz-Grotesk Pro Regular" panose="02000503030000020003" pitchFamily="50" charset="0"/>
                      <a:cs typeface="Century Gothic"/>
                    </a:defRPr>
                  </a:lvl1pPr>
                </a:lstStyle>
                <a:p>
                  <a:pPr defTabSz="914354">
                    <a:defRPr/>
                  </a:pPr>
                  <a:r>
                    <a:rPr lang="en-US" sz="2400" b="1" kern="0">
                      <a:solidFill>
                        <a:srgbClr val="000099"/>
                      </a:solidFill>
                      <a:latin typeface="Century Gothic" panose="020B0502020202020204" pitchFamily="34" charset="0"/>
                    </a:rPr>
                    <a:t>10 </a:t>
                  </a:r>
                  <a:r>
                    <a:rPr lang="en-US" sz="1600" kern="0">
                      <a:solidFill>
                        <a:srgbClr val="000099"/>
                      </a:solidFill>
                      <a:latin typeface="Century Gothic" panose="020B0502020202020204" pitchFamily="34" charset="0"/>
                    </a:rPr>
                    <a:t>Expedia Group brands</a:t>
                  </a:r>
                </a:p>
              </p:txBody>
            </p: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376311" y="1266059"/>
                  <a:ext cx="3477106" cy="0"/>
                </a:xfrm>
                <a:prstGeom prst="line">
                  <a:avLst/>
                </a:prstGeom>
                <a:ln w="22225" cap="rnd">
                  <a:solidFill>
                    <a:srgbClr val="000099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BDC304A-2CC9-40D5-AF5F-4ACC0CBA6DBC}"/>
                  </a:ext>
                </a:extLst>
              </p:cNvPr>
              <p:cNvSpPr txBox="1"/>
              <p:nvPr/>
            </p:nvSpPr>
            <p:spPr>
              <a:xfrm>
                <a:off x="1088502" y="5446211"/>
                <a:ext cx="3336481" cy="738664"/>
              </a:xfrm>
              <a:prstGeom prst="rect">
                <a:avLst/>
              </a:prstGeom>
            </p:spPr>
            <p:txBody>
              <a:bodyPr wrap="square" rtlCol="0" anchor="t" anchorCtr="0">
                <a:spAutoFit/>
              </a:bodyPr>
              <a:lstStyle>
                <a:defPPr>
                  <a:defRPr lang="en-US"/>
                </a:defPPr>
                <a:lvl1pPr>
                  <a:defRPr sz="1400">
                    <a:latin typeface="Akzidenz-Grotesk Pro Regular" panose="02000503030000020003" pitchFamily="50" charset="0"/>
                    <a:cs typeface="Century Gothic"/>
                  </a:defRPr>
                </a:lvl1pPr>
              </a:lstStyle>
              <a:p>
                <a:pPr defTabSz="914354">
                  <a:defRPr/>
                </a:pPr>
                <a:r>
                  <a:rPr lang="en-US" sz="2400" b="1" kern="0">
                    <a:solidFill>
                      <a:srgbClr val="000099"/>
                    </a:solidFill>
                    <a:latin typeface="Century Gothic" panose="020B0502020202020204" pitchFamily="34" charset="0"/>
                  </a:rPr>
                  <a:t>150+ mobile sites</a:t>
                </a:r>
              </a:p>
              <a:p>
                <a:pPr defTabSz="914354">
                  <a:defRPr/>
                </a:pPr>
                <a:r>
                  <a:rPr lang="en-GB" sz="1100">
                    <a:solidFill>
                      <a:srgbClr val="000099"/>
                    </a:solidFill>
                    <a:latin typeface="Century Gothic" panose="020B0502020202020204" pitchFamily="34" charset="0"/>
                  </a:rPr>
                  <a:t>in</a:t>
                </a:r>
                <a:r>
                  <a:rPr lang="en-US" sz="1800" b="1" kern="0">
                    <a:solidFill>
                      <a:srgbClr val="000099"/>
                    </a:solidFill>
                    <a:latin typeface="Century Gothic" panose="020B0502020202020204" pitchFamily="34" charset="0"/>
                  </a:rPr>
                  <a:t> 70+ countries</a:t>
                </a:r>
              </a:p>
            </p:txBody>
          </p:sp>
        </p:grp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055" y="1703966"/>
              <a:ext cx="614065" cy="614065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054" y="4456922"/>
              <a:ext cx="614065" cy="61406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893" y="5197517"/>
              <a:ext cx="968385" cy="96838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656" y="2678245"/>
              <a:ext cx="746673" cy="746673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41547" y="3674770"/>
              <a:ext cx="440418" cy="440418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8490083" y="202778"/>
            <a:ext cx="3626360" cy="5730267"/>
            <a:chOff x="8490082" y="488527"/>
            <a:chExt cx="3626360" cy="5730267"/>
          </a:xfrm>
        </p:grpSpPr>
        <p:grpSp>
          <p:nvGrpSpPr>
            <p:cNvPr id="38" name="Group 37"/>
            <p:cNvGrpSpPr/>
            <p:nvPr/>
          </p:nvGrpSpPr>
          <p:grpSpPr>
            <a:xfrm>
              <a:off x="8490082" y="488527"/>
              <a:ext cx="3626360" cy="5696350"/>
              <a:chOff x="8456259" y="378947"/>
              <a:chExt cx="3626360" cy="5696350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854A432-04AF-49C2-A96E-7CFA7B92C0CC}"/>
                  </a:ext>
                </a:extLst>
              </p:cNvPr>
              <p:cNvSpPr txBox="1"/>
              <p:nvPr/>
            </p:nvSpPr>
            <p:spPr>
              <a:xfrm>
                <a:off x="9344480" y="1608623"/>
                <a:ext cx="2738139" cy="70788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>
                <a:defPPr>
                  <a:defRPr lang="en-US"/>
                </a:defPPr>
                <a:lvl1pPr>
                  <a:defRPr sz="1400">
                    <a:latin typeface="Akzidenz-Grotesk Pro Regular" panose="02000503030000020003" pitchFamily="50" charset="0"/>
                    <a:cs typeface="Century Gothic"/>
                  </a:defRPr>
                </a:lvl1pPr>
              </a:lstStyle>
              <a:p>
                <a:pPr defTabSz="914354">
                  <a:defRPr/>
                </a:pPr>
                <a:r>
                  <a:rPr lang="en-US" sz="1600" kern="0">
                    <a:solidFill>
                      <a:srgbClr val="000099"/>
                    </a:solidFill>
                    <a:latin typeface="Century Gothic" panose="020B0502020202020204" pitchFamily="34" charset="0"/>
                  </a:rPr>
                  <a:t>Marketing partners in</a:t>
                </a:r>
                <a:endParaRPr lang="en-US" sz="1600" kern="0" baseline="30000">
                  <a:solidFill>
                    <a:srgbClr val="000099"/>
                  </a:solidFill>
                  <a:latin typeface="Century Gothic" panose="020B0502020202020204" pitchFamily="34" charset="0"/>
                </a:endParaRPr>
              </a:p>
              <a:p>
                <a:pPr defTabSz="914354">
                  <a:defRPr/>
                </a:pPr>
                <a:r>
                  <a:rPr lang="en-US" sz="2400" b="1" kern="0">
                    <a:solidFill>
                      <a:srgbClr val="000099"/>
                    </a:solidFill>
                    <a:latin typeface="Century Gothic" panose="020B0502020202020204" pitchFamily="34" charset="0"/>
                  </a:rPr>
                  <a:t>170 countries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90F4D16-6ED1-4ABD-9D5C-15123A29B0B1}"/>
                  </a:ext>
                </a:extLst>
              </p:cNvPr>
              <p:cNvSpPr txBox="1"/>
              <p:nvPr/>
            </p:nvSpPr>
            <p:spPr>
              <a:xfrm>
                <a:off x="9345666" y="3488018"/>
                <a:ext cx="2643477" cy="70788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>
                <a:defPPr>
                  <a:defRPr lang="en-US"/>
                </a:defPPr>
                <a:lvl1pPr>
                  <a:defRPr sz="1400">
                    <a:latin typeface="Akzidenz-Grotesk Pro Regular" panose="02000503030000020003" pitchFamily="50" charset="0"/>
                    <a:cs typeface="Century Gothic"/>
                  </a:defRPr>
                </a:lvl1pPr>
              </a:lstStyle>
              <a:p>
                <a:pPr defTabSz="914354">
                  <a:defRPr/>
                </a:pPr>
                <a:r>
                  <a:rPr lang="en-US" sz="2400" b="1" kern="0">
                    <a:solidFill>
                      <a:srgbClr val="000099"/>
                    </a:solidFill>
                    <a:latin typeface="Century Gothic" panose="020B0502020202020204" pitchFamily="34" charset="0"/>
                    <a:cs typeface="+mn-cs"/>
                  </a:rPr>
                  <a:t>200+</a:t>
                </a:r>
              </a:p>
              <a:p>
                <a:pPr defTabSz="914354">
                  <a:defRPr/>
                </a:pPr>
                <a:r>
                  <a:rPr lang="en-US" sz="1600" kern="0">
                    <a:solidFill>
                      <a:srgbClr val="000099"/>
                    </a:solidFill>
                    <a:latin typeface="Century Gothic" panose="020B0502020202020204" pitchFamily="34" charset="0"/>
                  </a:rPr>
                  <a:t>Audience segments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F36BD8A-B194-451B-93C4-A9F5205B58F8}"/>
                  </a:ext>
                </a:extLst>
              </p:cNvPr>
              <p:cNvSpPr txBox="1"/>
              <p:nvPr/>
            </p:nvSpPr>
            <p:spPr>
              <a:xfrm>
                <a:off x="9312018" y="4427714"/>
                <a:ext cx="2728404" cy="70788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>
                <a:defPPr>
                  <a:defRPr lang="en-US"/>
                </a:defPPr>
                <a:lvl1pPr>
                  <a:defRPr sz="1400">
                    <a:latin typeface="Akzidenz-Grotesk Pro Regular" panose="02000503030000020003" pitchFamily="50" charset="0"/>
                    <a:cs typeface="Century Gothic"/>
                  </a:defRPr>
                </a:lvl1pPr>
              </a:lstStyle>
              <a:p>
                <a:pPr defTabSz="914354">
                  <a:defRPr/>
                </a:pPr>
                <a:r>
                  <a:rPr lang="en-US" sz="2400" b="1" kern="0">
                    <a:solidFill>
                      <a:srgbClr val="000099"/>
                    </a:solidFill>
                    <a:latin typeface="Century Gothic" panose="020B0502020202020204" pitchFamily="34" charset="0"/>
                    <a:cs typeface="+mn-cs"/>
                  </a:rPr>
                  <a:t>20 </a:t>
                </a:r>
                <a:r>
                  <a:rPr lang="en-US" sz="1600" kern="0">
                    <a:solidFill>
                      <a:srgbClr val="000099"/>
                    </a:solidFill>
                    <a:latin typeface="Century Gothic" panose="020B0502020202020204" pitchFamily="34" charset="0"/>
                    <a:cs typeface="+mn-cs"/>
                  </a:rPr>
                  <a:t>Unique advertising solutions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A8F2F2A-5700-4633-AC9E-A0A9C1005618}"/>
                  </a:ext>
                </a:extLst>
              </p:cNvPr>
              <p:cNvSpPr txBox="1"/>
              <p:nvPr/>
            </p:nvSpPr>
            <p:spPr>
              <a:xfrm>
                <a:off x="9346062" y="2548320"/>
                <a:ext cx="2378768" cy="70788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>
                <a:defPPr>
                  <a:defRPr lang="en-US"/>
                </a:defPPr>
                <a:lvl1pPr>
                  <a:defRPr sz="1400">
                    <a:latin typeface="Akzidenz-Grotesk Pro Regular" panose="02000503030000020003" pitchFamily="50" charset="0"/>
                    <a:cs typeface="Century Gothic"/>
                  </a:defRPr>
                </a:lvl1pPr>
              </a:lstStyle>
              <a:p>
                <a:pPr defTabSz="914354">
                  <a:defRPr/>
                </a:pPr>
                <a:r>
                  <a:rPr lang="en-US" sz="2400" b="1" kern="0">
                    <a:solidFill>
                      <a:srgbClr val="000099"/>
                    </a:solidFill>
                    <a:latin typeface="Century Gothic" panose="020B0502020202020204" pitchFamily="34" charset="0"/>
                    <a:cs typeface="+mn-cs"/>
                  </a:rPr>
                  <a:t>50+ </a:t>
                </a:r>
              </a:p>
              <a:p>
                <a:pPr defTabSz="914354">
                  <a:defRPr/>
                </a:pPr>
                <a:r>
                  <a:rPr lang="en-US" sz="1600" kern="0">
                    <a:solidFill>
                      <a:srgbClr val="000099"/>
                    </a:solidFill>
                    <a:latin typeface="Century Gothic" panose="020B0502020202020204" pitchFamily="34" charset="0"/>
                    <a:cs typeface="+mn-cs"/>
                  </a:rPr>
                  <a:t>Targeting types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38A32CF-4D0B-4493-965F-44CC4D2E9F9F}"/>
                  </a:ext>
                </a:extLst>
              </p:cNvPr>
              <p:cNvSpPr txBox="1"/>
              <p:nvPr/>
            </p:nvSpPr>
            <p:spPr>
              <a:xfrm>
                <a:off x="9344480" y="5367411"/>
                <a:ext cx="1988372" cy="707886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>
                <a:defPPr>
                  <a:defRPr lang="en-US"/>
                </a:defPPr>
                <a:lvl1pPr>
                  <a:defRPr sz="1400">
                    <a:latin typeface="Akzidenz-Grotesk Pro Regular" panose="02000503030000020003" pitchFamily="50" charset="0"/>
                    <a:cs typeface="Century Gothic"/>
                  </a:defRPr>
                </a:lvl1pPr>
              </a:lstStyle>
              <a:p>
                <a:pPr defTabSz="914354">
                  <a:defRPr/>
                </a:pPr>
                <a:r>
                  <a:rPr lang="en-US" sz="2400" b="1" kern="0">
                    <a:solidFill>
                      <a:srgbClr val="000099"/>
                    </a:solidFill>
                    <a:latin typeface="Century Gothic" panose="020B0502020202020204" pitchFamily="34" charset="0"/>
                    <a:cs typeface="+mn-cs"/>
                  </a:rPr>
                  <a:t>30</a:t>
                </a:r>
              </a:p>
              <a:p>
                <a:pPr defTabSz="914354">
                  <a:defRPr/>
                </a:pPr>
                <a:r>
                  <a:rPr lang="en-US" sz="1600" kern="0">
                    <a:solidFill>
                      <a:srgbClr val="000099"/>
                    </a:solidFill>
                    <a:latin typeface="Century Gothic" panose="020B0502020202020204" pitchFamily="34" charset="0"/>
                    <a:cs typeface="+mn-cs"/>
                  </a:rPr>
                  <a:t>Reporting KPIs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49D6DB4-918C-4C74-AB92-80BF798EC8C4}"/>
                  </a:ext>
                </a:extLst>
              </p:cNvPr>
              <p:cNvSpPr txBox="1"/>
              <p:nvPr/>
            </p:nvSpPr>
            <p:spPr>
              <a:xfrm>
                <a:off x="8456259" y="378947"/>
                <a:ext cx="3477107" cy="830997"/>
              </a:xfrm>
              <a:prstGeom prst="rect">
                <a:avLst/>
              </a:prstGeom>
              <a:noFill/>
            </p:spPr>
            <p:txBody>
              <a:bodyPr wrap="square" rtlCol="0" anchor="t" anchorCtr="1">
                <a:spAutoFit/>
              </a:bodyPr>
              <a:lstStyle/>
              <a:p>
                <a:pPr algn="ctr" defTabSz="914354">
                  <a:defRPr/>
                </a:pPr>
                <a:r>
                  <a:rPr lang="en-CA" sz="2400" kern="0">
                    <a:solidFill>
                      <a:srgbClr val="000099"/>
                    </a:solidFill>
                    <a:cs typeface="Century Gothic"/>
                  </a:rPr>
                  <a:t>With</a:t>
                </a:r>
              </a:p>
              <a:p>
                <a:pPr algn="ctr">
                  <a:defRPr/>
                </a:pPr>
                <a:r>
                  <a:rPr lang="en-US" sz="2400" b="1" kern="0">
                    <a:solidFill>
                      <a:srgbClr val="5BDFB8"/>
                    </a:solidFill>
                    <a:cs typeface="Century Gothic"/>
                  </a:rPr>
                  <a:t>ADVERTISERS</a:t>
                </a: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H="1">
                <a:off x="8465075" y="1266059"/>
                <a:ext cx="3477106" cy="0"/>
              </a:xfrm>
              <a:prstGeom prst="line">
                <a:avLst/>
              </a:prstGeom>
              <a:ln w="22225" cap="rnd">
                <a:solidFill>
                  <a:srgbClr val="000099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95247" y="1791679"/>
              <a:ext cx="567573" cy="567573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03767" y="2629396"/>
              <a:ext cx="779077" cy="779077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27409" y="5595724"/>
              <a:ext cx="623070" cy="62307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67776" y="4564155"/>
              <a:ext cx="681024" cy="681024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72869" y="3674980"/>
              <a:ext cx="489951" cy="610246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D25B8FB-C261-4CB1-B84F-C094B4FEE94B}"/>
              </a:ext>
            </a:extLst>
          </p:cNvPr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4081" y="2665944"/>
            <a:ext cx="2021203" cy="50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0918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Custom 3">
      <a:dk1>
        <a:srgbClr val="4C4D4C"/>
      </a:dk1>
      <a:lt1>
        <a:srgbClr val="FFC60B"/>
      </a:lt1>
      <a:dk2>
        <a:srgbClr val="919191"/>
      </a:dk2>
      <a:lt2>
        <a:srgbClr val="FFFEFE"/>
      </a:lt2>
      <a:accent1>
        <a:srgbClr val="000099"/>
      </a:accent1>
      <a:accent2>
        <a:srgbClr val="5BDFB8"/>
      </a:accent2>
      <a:accent3>
        <a:srgbClr val="00B1FF"/>
      </a:accent3>
      <a:accent4>
        <a:srgbClr val="79C230"/>
      </a:accent4>
      <a:accent5>
        <a:srgbClr val="A9DBFF"/>
      </a:accent5>
      <a:accent6>
        <a:srgbClr val="F58024"/>
      </a:accent6>
      <a:hlink>
        <a:srgbClr val="EAEAEA"/>
      </a:hlink>
      <a:folHlink>
        <a:srgbClr val="939597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ediaGroup-MediaSolutions" id="{01F175E7-BD9A-7E4F-B43F-81ECFC96FB10}" vid="{9B367648-2B61-8C4C-B389-5FFADC8D77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2A20CDB28BA74BB38FB2A094317EDC" ma:contentTypeVersion="0" ma:contentTypeDescription="Create a new document." ma:contentTypeScope="" ma:versionID="a78e0a09fa54129692dc9e2b0eba280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413257cd9829394d17656a545d5fa4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D62A0B-8D32-4104-A301-B33674F87C75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34d1e765-c295-4168-9d98-21a36a37921c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0D5DB81-739A-459A-925C-6BB98608D07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53400D-C759-4414-AD3F-4602EA9E620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2644</TotalTime>
  <Words>550</Words>
  <Application>Microsoft Office PowerPoint</Application>
  <PresentationFormat>Widescreen</PresentationFormat>
  <Paragraphs>97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Century Gothic</vt:lpstr>
      <vt:lpstr>Century Gothic Std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Angelo Riodique</dc:creator>
  <cp:lastModifiedBy>Mareike Moore - CCCTMA</cp:lastModifiedBy>
  <cp:revision>190</cp:revision>
  <cp:lastPrinted>2018-06-25T22:45:10Z</cp:lastPrinted>
  <dcterms:created xsi:type="dcterms:W3CDTF">2018-05-31T17:05:16Z</dcterms:created>
  <dcterms:modified xsi:type="dcterms:W3CDTF">2019-10-25T17:48:13Z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0x010100062A20CDB28BA74BB38FB2A094317EDC</vt:lpwstr>
  </property>
</Properties>
</file>