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 id="2147483803" r:id="rId2"/>
  </p:sldMasterIdLst>
  <p:notesMasterIdLst>
    <p:notesMasterId r:id="rId37"/>
  </p:notesMasterIdLst>
  <p:handoutMasterIdLst>
    <p:handoutMasterId r:id="rId38"/>
  </p:handoutMasterIdLst>
  <p:sldIdLst>
    <p:sldId id="406" r:id="rId3"/>
    <p:sldId id="359" r:id="rId4"/>
    <p:sldId id="352" r:id="rId5"/>
    <p:sldId id="573" r:id="rId6"/>
    <p:sldId id="276" r:id="rId7"/>
    <p:sldId id="279" r:id="rId8"/>
    <p:sldId id="272" r:id="rId9"/>
    <p:sldId id="585" r:id="rId10"/>
    <p:sldId id="286" r:id="rId11"/>
    <p:sldId id="275" r:id="rId12"/>
    <p:sldId id="587" r:id="rId13"/>
    <p:sldId id="586" r:id="rId14"/>
    <p:sldId id="398" r:id="rId15"/>
    <p:sldId id="593" r:id="rId16"/>
    <p:sldId id="592" r:id="rId17"/>
    <p:sldId id="568" r:id="rId18"/>
    <p:sldId id="402" r:id="rId19"/>
    <p:sldId id="408" r:id="rId20"/>
    <p:sldId id="589" r:id="rId21"/>
    <p:sldId id="392" r:id="rId22"/>
    <p:sldId id="602" r:id="rId23"/>
    <p:sldId id="598" r:id="rId24"/>
    <p:sldId id="599" r:id="rId25"/>
    <p:sldId id="594" r:id="rId26"/>
    <p:sldId id="600" r:id="rId27"/>
    <p:sldId id="596" r:id="rId28"/>
    <p:sldId id="595" r:id="rId29"/>
    <p:sldId id="601" r:id="rId30"/>
    <p:sldId id="607" r:id="rId31"/>
    <p:sldId id="603" r:id="rId32"/>
    <p:sldId id="604" r:id="rId33"/>
    <p:sldId id="605" r:id="rId34"/>
    <p:sldId id="597" r:id="rId35"/>
    <p:sldId id="401" r:id="rId3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Mika DBC:EX" initials="RMD" lastIdx="1" clrIdx="0">
    <p:extLst>
      <p:ext uri="{19B8F6BF-5375-455C-9EA6-DF929625EA0E}">
        <p15:presenceInfo xmlns:p15="http://schemas.microsoft.com/office/powerpoint/2012/main" userId="S::Mika.Ryan@destinationbc.ca::e86b5935-2b92-4c31-901d-606f2fa50e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B55"/>
    <a:srgbClr val="594D4C"/>
    <a:srgbClr val="A69E82"/>
    <a:srgbClr val="9E9576"/>
    <a:srgbClr val="677772"/>
    <a:srgbClr val="697974"/>
    <a:srgbClr val="6B7772"/>
    <a:srgbClr val="637368"/>
    <a:srgbClr val="6979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4" autoAdjust="0"/>
    <p:restoredTop sz="81790" autoAdjust="0"/>
  </p:normalViewPr>
  <p:slideViewPr>
    <p:cSldViewPr snapToGrid="0" snapToObjects="1">
      <p:cViewPr varScale="1">
        <p:scale>
          <a:sx n="112" d="100"/>
          <a:sy n="112" d="100"/>
        </p:scale>
        <p:origin x="1888" y="192"/>
      </p:cViewPr>
      <p:guideLst>
        <p:guide orient="horz" pos="2160"/>
        <p:guide pos="2880"/>
      </p:guideLst>
    </p:cSldViewPr>
  </p:slideViewPr>
  <p:outlineViewPr>
    <p:cViewPr>
      <p:scale>
        <a:sx n="33" d="100"/>
        <a:sy n="33" d="100"/>
      </p:scale>
      <p:origin x="0" y="14938"/>
    </p:cViewPr>
  </p:outlineViewPr>
  <p:notesTextViewPr>
    <p:cViewPr>
      <p:scale>
        <a:sx n="150" d="100"/>
        <a:sy n="150" d="100"/>
      </p:scale>
      <p:origin x="0" y="0"/>
    </p:cViewPr>
  </p:notesTextViewPr>
  <p:sorterViewPr>
    <p:cViewPr>
      <p:scale>
        <a:sx n="100" d="100"/>
        <a:sy n="100" d="100"/>
      </p:scale>
      <p:origin x="0" y="2748"/>
    </p:cViewPr>
  </p:sorterViewPr>
  <p:notesViewPr>
    <p:cSldViewPr snapToGrid="0" snapToObjects="1">
      <p:cViewPr varScale="1">
        <p:scale>
          <a:sx n="61" d="100"/>
          <a:sy n="61" d="100"/>
        </p:scale>
        <p:origin x="-2582"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30T11:39:32.200" idx="1">
    <p:pos x="5760" y="543"/>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45" cy="464205"/>
          </a:xfrm>
          <a:prstGeom prst="rect">
            <a:avLst/>
          </a:prstGeom>
        </p:spPr>
        <p:txBody>
          <a:bodyPr vert="horz" lIns="88126" tIns="44064" rIns="88126" bIns="44064" rtlCol="0"/>
          <a:lstStyle>
            <a:lvl1pPr algn="l">
              <a:defRPr sz="1200"/>
            </a:lvl1pPr>
          </a:lstStyle>
          <a:p>
            <a:endParaRPr lang="en-CA" dirty="0"/>
          </a:p>
        </p:txBody>
      </p:sp>
      <p:sp>
        <p:nvSpPr>
          <p:cNvPr id="3" name="Date Placeholder 2"/>
          <p:cNvSpPr>
            <a:spLocks noGrp="1"/>
          </p:cNvSpPr>
          <p:nvPr>
            <p:ph type="dt" sz="quarter" idx="1"/>
          </p:nvPr>
        </p:nvSpPr>
        <p:spPr>
          <a:xfrm>
            <a:off x="3970734" y="2"/>
            <a:ext cx="3038145" cy="464205"/>
          </a:xfrm>
          <a:prstGeom prst="rect">
            <a:avLst/>
          </a:prstGeom>
        </p:spPr>
        <p:txBody>
          <a:bodyPr vert="horz" lIns="88126" tIns="44064" rIns="88126" bIns="44064" rtlCol="0"/>
          <a:lstStyle>
            <a:lvl1pPr algn="r">
              <a:defRPr sz="1200"/>
            </a:lvl1pPr>
          </a:lstStyle>
          <a:p>
            <a:fld id="{8AD61BE2-55DD-4C22-A618-47AA550440CE}" type="datetimeFigureOut">
              <a:rPr lang="en-CA" smtClean="0"/>
              <a:t>2019-11-25</a:t>
            </a:fld>
            <a:endParaRPr lang="en-CA" dirty="0"/>
          </a:p>
        </p:txBody>
      </p:sp>
      <p:sp>
        <p:nvSpPr>
          <p:cNvPr id="4" name="Footer Placeholder 3"/>
          <p:cNvSpPr>
            <a:spLocks noGrp="1"/>
          </p:cNvSpPr>
          <p:nvPr>
            <p:ph type="ftr" sz="quarter" idx="2"/>
          </p:nvPr>
        </p:nvSpPr>
        <p:spPr>
          <a:xfrm>
            <a:off x="1" y="8830660"/>
            <a:ext cx="3038145" cy="464205"/>
          </a:xfrm>
          <a:prstGeom prst="rect">
            <a:avLst/>
          </a:prstGeom>
        </p:spPr>
        <p:txBody>
          <a:bodyPr vert="horz" lIns="88126" tIns="44064" rIns="88126" bIns="44064"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734" y="8830660"/>
            <a:ext cx="3038145" cy="464205"/>
          </a:xfrm>
          <a:prstGeom prst="rect">
            <a:avLst/>
          </a:prstGeom>
        </p:spPr>
        <p:txBody>
          <a:bodyPr vert="horz" lIns="88126" tIns="44064" rIns="88126" bIns="44064" rtlCol="0" anchor="b"/>
          <a:lstStyle>
            <a:lvl1pPr algn="r">
              <a:defRPr sz="1200"/>
            </a:lvl1pPr>
          </a:lstStyle>
          <a:p>
            <a:fld id="{B406FF39-26D6-4C6E-BB3E-C678F7AECDD4}" type="slidenum">
              <a:rPr lang="en-CA" smtClean="0"/>
              <a:t>‹#›</a:t>
            </a:fld>
            <a:endParaRPr lang="en-CA" dirty="0"/>
          </a:p>
        </p:txBody>
      </p:sp>
    </p:spTree>
    <p:extLst>
      <p:ext uri="{BB962C8B-B14F-4D97-AF65-F5344CB8AC3E}">
        <p14:creationId xmlns:p14="http://schemas.microsoft.com/office/powerpoint/2010/main" val="1998668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a:defRPr sz="1300"/>
            </a:lvl1pPr>
          </a:lstStyle>
          <a:p>
            <a:fld id="{C4E6C517-A443-3945-9492-7A82F60EE6C4}" type="datetimeFigureOut">
              <a:rPr lang="en-US" smtClean="0"/>
              <a:t>11/25/19</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58" tIns="46580" rIns="93158" bIns="4658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a:defRPr sz="1300"/>
            </a:lvl1pPr>
          </a:lstStyle>
          <a:p>
            <a:fld id="{A6665D94-445D-5A47-9C14-70F0C283C5F4}" type="slidenum">
              <a:rPr lang="en-US" smtClean="0"/>
              <a:t>‹#›</a:t>
            </a:fld>
            <a:endParaRPr lang="en-US" dirty="0"/>
          </a:p>
        </p:txBody>
      </p:sp>
    </p:spTree>
    <p:extLst>
      <p:ext uri="{BB962C8B-B14F-4D97-AF65-F5344CB8AC3E}">
        <p14:creationId xmlns:p14="http://schemas.microsoft.com/office/powerpoint/2010/main" val="837368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Introduction and thank you to Geoff and Amy.</a:t>
            </a:r>
          </a:p>
        </p:txBody>
      </p:sp>
      <p:sp>
        <p:nvSpPr>
          <p:cNvPr id="4" name="Slide Number Placeholder 3"/>
          <p:cNvSpPr>
            <a:spLocks noGrp="1"/>
          </p:cNvSpPr>
          <p:nvPr>
            <p:ph type="sldNum" sz="quarter" idx="5"/>
          </p:nvPr>
        </p:nvSpPr>
        <p:spPr/>
        <p:txBody>
          <a:bodyPr/>
          <a:lstStyle/>
          <a:p>
            <a:fld id="{A6665D94-445D-5A47-9C14-70F0C283C5F4}" type="slidenum">
              <a:rPr lang="en-US" smtClean="0"/>
              <a:t>1</a:t>
            </a:fld>
            <a:endParaRPr lang="en-US" dirty="0"/>
          </a:p>
        </p:txBody>
      </p:sp>
    </p:spTree>
    <p:extLst>
      <p:ext uri="{BB962C8B-B14F-4D97-AF65-F5344CB8AC3E}">
        <p14:creationId xmlns:p14="http://schemas.microsoft.com/office/powerpoint/2010/main" val="149083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6000" baseline="0" dirty="0"/>
              <a:t>At Destination BC  have  a key account approach to working with media</a:t>
            </a:r>
          </a:p>
          <a:p>
            <a:endParaRPr lang="en-CA" sz="6000" baseline="0" dirty="0"/>
          </a:p>
          <a:p>
            <a:r>
              <a:rPr lang="en-CA" sz="6000" baseline="0" dirty="0"/>
              <a:t>And over the years we’ve built a robust database with all of the media we’ve worked with, including information on their media outlets, areas of interest, stories they’ve produced and any potential challenges we should be aware of when working with them. </a:t>
            </a:r>
          </a:p>
        </p:txBody>
      </p:sp>
      <p:sp>
        <p:nvSpPr>
          <p:cNvPr id="4" name="Slide Number Placeholder 3"/>
          <p:cNvSpPr>
            <a:spLocks noGrp="1"/>
          </p:cNvSpPr>
          <p:nvPr>
            <p:ph type="sldNum" sz="quarter" idx="10"/>
          </p:nvPr>
        </p:nvSpPr>
        <p:spPr/>
        <p:txBody>
          <a:bodyPr/>
          <a:lstStyle/>
          <a:p>
            <a:fld id="{8801F8D9-CAE4-4DA6-8FFA-EDD7017B839F}" type="slidenum">
              <a:rPr lang="en-CA" smtClean="0"/>
              <a:t>10</a:t>
            </a:fld>
            <a:endParaRPr lang="en-CA" dirty="0"/>
          </a:p>
        </p:txBody>
      </p:sp>
    </p:spTree>
    <p:extLst>
      <p:ext uri="{BB962C8B-B14F-4D97-AF65-F5344CB8AC3E}">
        <p14:creationId xmlns:p14="http://schemas.microsoft.com/office/powerpoint/2010/main" val="3608181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631503-0308-4DEE-8602-3A4FADA68C83}" type="slidenum">
              <a:rPr lang="en-CA" smtClean="0"/>
              <a:t>11</a:t>
            </a:fld>
            <a:endParaRPr lang="en-CA"/>
          </a:p>
        </p:txBody>
      </p:sp>
    </p:spTree>
    <p:extLst>
      <p:ext uri="{BB962C8B-B14F-4D97-AF65-F5344CB8AC3E}">
        <p14:creationId xmlns:p14="http://schemas.microsoft.com/office/powerpoint/2010/main" val="3894602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631503-0308-4DEE-8602-3A4FADA68C83}" type="slidenum">
              <a:rPr lang="en-CA" smtClean="0"/>
              <a:t>12</a:t>
            </a:fld>
            <a:endParaRPr lang="en-CA"/>
          </a:p>
        </p:txBody>
      </p:sp>
    </p:spTree>
    <p:extLst>
      <p:ext uri="{BB962C8B-B14F-4D97-AF65-F5344CB8AC3E}">
        <p14:creationId xmlns:p14="http://schemas.microsoft.com/office/powerpoint/2010/main" val="521082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631503-0308-4DEE-8602-3A4FADA68C83}" type="slidenum">
              <a:rPr lang="en-CA" smtClean="0"/>
              <a:t>14</a:t>
            </a:fld>
            <a:endParaRPr lang="en-CA"/>
          </a:p>
        </p:txBody>
      </p:sp>
    </p:spTree>
    <p:extLst>
      <p:ext uri="{BB962C8B-B14F-4D97-AF65-F5344CB8AC3E}">
        <p14:creationId xmlns:p14="http://schemas.microsoft.com/office/powerpoint/2010/main" val="3488200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631503-0308-4DEE-8602-3A4FADA68C83}" type="slidenum">
              <a:rPr lang="en-CA" smtClean="0"/>
              <a:t>15</a:t>
            </a:fld>
            <a:endParaRPr lang="en-CA"/>
          </a:p>
        </p:txBody>
      </p:sp>
    </p:spTree>
    <p:extLst>
      <p:ext uri="{BB962C8B-B14F-4D97-AF65-F5344CB8AC3E}">
        <p14:creationId xmlns:p14="http://schemas.microsoft.com/office/powerpoint/2010/main" val="4093243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CA" dirty="0"/>
          </a:p>
          <a:p>
            <a:r>
              <a:rPr lang="en-CA" sz="1200" b="0" i="0" u="none" strike="noStrike" kern="1200" baseline="0" dirty="0">
                <a:solidFill>
                  <a:schemeClr val="tx1"/>
                </a:solidFill>
                <a:latin typeface="+mn-lt"/>
                <a:ea typeface="+mn-ea"/>
                <a:cs typeface="+mn-cs"/>
              </a:rPr>
              <a:t>Individual vs group press trips.</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DIFFERENCES BETWEEN INTERNATIONAL TRADE</a:t>
            </a:r>
          </a:p>
          <a:p>
            <a:r>
              <a:rPr lang="en-US" sz="1200" b="0" i="0" u="none" strike="noStrike" kern="1200" baseline="0" dirty="0">
                <a:solidFill>
                  <a:schemeClr val="tx1"/>
                </a:solidFill>
                <a:latin typeface="+mn-lt"/>
                <a:ea typeface="+mn-ea"/>
                <a:cs typeface="+mn-cs"/>
              </a:rPr>
              <a:t>AND NORTH AMERICAN CONSUMER PRESS TRIPS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Keep it real</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PACING – important to have free time to explore</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SOME ELEMENTS DON’T MIX – think of needs of film crews and photographers</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Be clear about expectations and commitments</a:t>
            </a:r>
            <a:endParaRPr lang="en-CA" dirty="0"/>
          </a:p>
        </p:txBody>
      </p:sp>
      <p:sp>
        <p:nvSpPr>
          <p:cNvPr id="4" name="Slide Number Placeholder 3"/>
          <p:cNvSpPr>
            <a:spLocks noGrp="1"/>
          </p:cNvSpPr>
          <p:nvPr>
            <p:ph type="sldNum" sz="quarter" idx="10"/>
          </p:nvPr>
        </p:nvSpPr>
        <p:spPr/>
        <p:txBody>
          <a:bodyPr/>
          <a:lstStyle/>
          <a:p>
            <a:fld id="{543BDCBE-55DF-455B-8683-EDFA50F6A4E3}" type="slidenum">
              <a:rPr lang="en-CA" smtClean="0"/>
              <a:t>16</a:t>
            </a:fld>
            <a:endParaRPr lang="en-CA" dirty="0"/>
          </a:p>
        </p:txBody>
      </p:sp>
    </p:spTree>
    <p:extLst>
      <p:ext uri="{BB962C8B-B14F-4D97-AF65-F5344CB8AC3E}">
        <p14:creationId xmlns:p14="http://schemas.microsoft.com/office/powerpoint/2010/main" val="2011898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DMOs and tourism businesses in British Columbia are eligible for Destination BC’s assistance through our North America Visiting Journalist Program. Criteria such as audience size and demographics are considered and our investment is towards air and ground costs. </a:t>
            </a:r>
          </a:p>
          <a:p>
            <a:r>
              <a:rPr lang="en-CA" sz="1200" kern="1200" dirty="0">
                <a:solidFill>
                  <a:schemeClr val="tx1"/>
                </a:solidFill>
                <a:effectLst/>
                <a:latin typeface="+mn-lt"/>
                <a:ea typeface="+mn-ea"/>
                <a:cs typeface="+mn-cs"/>
              </a:rPr>
              <a:t>This program allows us to enable industry but provide support for media trips which are aligned with DBC’s core target market and audience.</a:t>
            </a:r>
          </a:p>
          <a:p>
            <a:endParaRPr lang="en-CA" dirty="0"/>
          </a:p>
        </p:txBody>
      </p:sp>
      <p:sp>
        <p:nvSpPr>
          <p:cNvPr id="4" name="Slide Number Placeholder 3"/>
          <p:cNvSpPr>
            <a:spLocks noGrp="1"/>
          </p:cNvSpPr>
          <p:nvPr>
            <p:ph type="sldNum" sz="quarter" idx="5"/>
          </p:nvPr>
        </p:nvSpPr>
        <p:spPr/>
        <p:txBody>
          <a:bodyPr/>
          <a:lstStyle/>
          <a:p>
            <a:fld id="{A6665D94-445D-5A47-9C14-70F0C283C5F4}" type="slidenum">
              <a:rPr lang="en-US" smtClean="0"/>
              <a:t>17</a:t>
            </a:fld>
            <a:endParaRPr lang="en-US" dirty="0"/>
          </a:p>
        </p:txBody>
      </p:sp>
    </p:spTree>
    <p:extLst>
      <p:ext uri="{BB962C8B-B14F-4D97-AF65-F5344CB8AC3E}">
        <p14:creationId xmlns:p14="http://schemas.microsoft.com/office/powerpoint/2010/main" val="602992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6665D94-445D-5A47-9C14-70F0C283C5F4}" type="slidenum">
              <a:rPr lang="en-US" smtClean="0"/>
              <a:t>18</a:t>
            </a:fld>
            <a:endParaRPr lang="en-US" dirty="0"/>
          </a:p>
        </p:txBody>
      </p:sp>
    </p:spTree>
    <p:extLst>
      <p:ext uri="{BB962C8B-B14F-4D97-AF65-F5344CB8AC3E}">
        <p14:creationId xmlns:p14="http://schemas.microsoft.com/office/powerpoint/2010/main" val="74628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3200" b="1" kern="1200" dirty="0">
                <a:solidFill>
                  <a:schemeClr val="tx1"/>
                </a:solidFill>
                <a:effectLst/>
                <a:latin typeface="+mn-lt"/>
                <a:ea typeface="+mn-ea"/>
                <a:cs typeface="+mn-cs"/>
              </a:rPr>
              <a:t>What is PR?</a:t>
            </a:r>
          </a:p>
          <a:p>
            <a:pPr marL="0" marR="0" lvl="0" indent="0" algn="l" defTabSz="457200" rtl="0" eaLnBrk="1" fontAlgn="auto" latinLnBrk="0" hangingPunct="1">
              <a:lnSpc>
                <a:spcPct val="100000"/>
              </a:lnSpc>
              <a:spcBef>
                <a:spcPts val="0"/>
              </a:spcBef>
              <a:spcAft>
                <a:spcPts val="0"/>
              </a:spcAft>
              <a:buClrTx/>
              <a:buSzTx/>
              <a:buFontTx/>
              <a:buNone/>
              <a:tabLst/>
              <a:defRPr/>
            </a:pPr>
            <a:br>
              <a:rPr lang="en-CA" sz="3200" b="1" kern="1200" dirty="0">
                <a:solidFill>
                  <a:schemeClr val="tx1"/>
                </a:solidFill>
                <a:effectLst/>
                <a:latin typeface="+mn-lt"/>
                <a:ea typeface="+mn-ea"/>
                <a:cs typeface="+mn-cs"/>
              </a:rPr>
            </a:br>
            <a:r>
              <a:rPr lang="en-CA" sz="3200" kern="1200" dirty="0">
                <a:solidFill>
                  <a:schemeClr val="tx1"/>
                </a:solidFill>
                <a:effectLst/>
                <a:latin typeface="+mn-lt"/>
                <a:ea typeface="+mn-ea"/>
                <a:cs typeface="+mn-cs"/>
              </a:rPr>
              <a:t>In simplest terms, media relations or public relations (PR) is sending the right message, to the right audience, through the right channel, at the right time.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3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3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3200" kern="1200" dirty="0">
                <a:solidFill>
                  <a:schemeClr val="tx1"/>
                </a:solidFill>
                <a:effectLst/>
                <a:latin typeface="+mn-lt"/>
                <a:ea typeface="+mn-ea"/>
                <a:cs typeface="+mn-cs"/>
              </a:rPr>
              <a:t>Unlike advertising, travel media can’t be purchased, so  consumers view it as unbiased</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3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3200" kern="1200" dirty="0">
                <a:solidFill>
                  <a:schemeClr val="tx1"/>
                </a:solidFill>
                <a:effectLst/>
                <a:latin typeface="+mn-lt"/>
                <a:ea typeface="+mn-ea"/>
                <a:cs typeface="+mn-cs"/>
              </a:rPr>
              <a:t>At Destination British Columba - Travel media relations is an essential marketing channel to tell our brand story, build awareness and encourage travellers to visit BC.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3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A6665D94-445D-5A47-9C14-70F0C283C5F4}" type="slidenum">
              <a:rPr lang="en-US" smtClean="0"/>
              <a:t>2</a:t>
            </a:fld>
            <a:endParaRPr lang="en-US" dirty="0"/>
          </a:p>
        </p:txBody>
      </p:sp>
    </p:spTree>
    <p:extLst>
      <p:ext uri="{BB962C8B-B14F-4D97-AF65-F5344CB8AC3E}">
        <p14:creationId xmlns:p14="http://schemas.microsoft.com/office/powerpoint/2010/main" val="3948423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4000" kern="1200" dirty="0">
                <a:solidFill>
                  <a:schemeClr val="tx1"/>
                </a:solidFill>
                <a:effectLst/>
                <a:latin typeface="+mn-lt"/>
                <a:ea typeface="+mn-ea"/>
                <a:cs typeface="+mn-cs"/>
              </a:rPr>
              <a:t>Destination BC has travel media representatives in Vancouver (NA market), London, Frankfurt, Sydney, Beijing, Tokyo and Mexico City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4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4000" kern="1200" dirty="0">
                <a:solidFill>
                  <a:schemeClr val="tx1"/>
                </a:solidFill>
                <a:effectLst/>
                <a:latin typeface="+mn-lt"/>
                <a:ea typeface="+mn-ea"/>
                <a:cs typeface="+mn-cs"/>
              </a:rPr>
              <a:t>They’re a great group of people who are working on your behalf and will be a wonderful resource to you.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4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4000" kern="1200" dirty="0">
                <a:solidFill>
                  <a:schemeClr val="tx1"/>
                </a:solidFill>
                <a:effectLst/>
                <a:latin typeface="+mn-lt"/>
                <a:ea typeface="+mn-ea"/>
                <a:cs typeface="+mn-cs"/>
              </a:rPr>
              <a:t> Our representatives establish very strong relationships with travel media pitching a variety of stories and products many provided through BC DMOs and the tourism industry.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4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4000" kern="1200" dirty="0">
                <a:solidFill>
                  <a:schemeClr val="tx1"/>
                </a:solidFill>
                <a:effectLst/>
                <a:latin typeface="+mn-lt"/>
                <a:ea typeface="+mn-ea"/>
                <a:cs typeface="+mn-cs"/>
              </a:rPr>
              <a:t>We also align closely with Destination Canada on a number of travel media initiatives.</a:t>
            </a:r>
          </a:p>
          <a:p>
            <a:endParaRPr lang="en-CA"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BDCBE-55DF-455B-8683-EDFA50F6A4E3}"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CA"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29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a:t>But It really does take a village to run a successful travel media program.</a:t>
            </a:r>
          </a:p>
          <a:p>
            <a:r>
              <a:rPr lang="en-CA" dirty="0"/>
              <a:t> </a:t>
            </a:r>
          </a:p>
          <a:p>
            <a:r>
              <a:rPr lang="en-CA" dirty="0"/>
              <a:t>We greatly appreciate working with our regions and industry partners, </a:t>
            </a:r>
          </a:p>
          <a:p>
            <a:endParaRPr lang="en-CA" dirty="0"/>
          </a:p>
          <a:p>
            <a:r>
              <a:rPr lang="en-CA" dirty="0"/>
              <a:t>your valuable input and support is crucial to our travel media programs success.</a:t>
            </a:r>
          </a:p>
          <a:p>
            <a:endParaRPr lang="en-CA" dirty="0"/>
          </a:p>
          <a:p>
            <a:endParaRPr lang="en-CA" dirty="0"/>
          </a:p>
        </p:txBody>
      </p:sp>
      <p:sp>
        <p:nvSpPr>
          <p:cNvPr id="4" name="Slide Number Placeholder 3"/>
          <p:cNvSpPr>
            <a:spLocks noGrp="1"/>
          </p:cNvSpPr>
          <p:nvPr>
            <p:ph type="sldNum" sz="quarter" idx="10"/>
          </p:nvPr>
        </p:nvSpPr>
        <p:spPr/>
        <p:txBody>
          <a:bodyPr/>
          <a:lstStyle/>
          <a:p>
            <a:fld id="{543BDCBE-55DF-455B-8683-EDFA50F6A4E3}" type="slidenum">
              <a:rPr lang="en-CA" smtClean="0"/>
              <a:t>4</a:t>
            </a:fld>
            <a:endParaRPr lang="en-CA" dirty="0"/>
          </a:p>
        </p:txBody>
      </p:sp>
    </p:spTree>
    <p:extLst>
      <p:ext uri="{BB962C8B-B14F-4D97-AF65-F5344CB8AC3E}">
        <p14:creationId xmlns:p14="http://schemas.microsoft.com/office/powerpoint/2010/main" val="147409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801F8D9-CAE4-4DA6-8FFA-EDD7017B839F}" type="slidenum">
              <a:rPr lang="en-CA" smtClean="0"/>
              <a:t>5</a:t>
            </a:fld>
            <a:endParaRPr lang="en-CA" dirty="0"/>
          </a:p>
        </p:txBody>
      </p:sp>
    </p:spTree>
    <p:extLst>
      <p:ext uri="{BB962C8B-B14F-4D97-AF65-F5344CB8AC3E}">
        <p14:creationId xmlns:p14="http://schemas.microsoft.com/office/powerpoint/2010/main" val="113877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5400" baseline="0" dirty="0"/>
              <a:t>The digital revolution has transformed our media world in a big way </a:t>
            </a:r>
          </a:p>
          <a:p>
            <a:endParaRPr lang="en-CA" sz="5400" baseline="0" dirty="0"/>
          </a:p>
          <a:p>
            <a:r>
              <a:rPr lang="en-CA" sz="5400" baseline="0" dirty="0"/>
              <a:t>and news rooms don’t look the way they used to.</a:t>
            </a:r>
          </a:p>
          <a:p>
            <a:endParaRPr lang="en-CA" sz="5400" baseline="0" dirty="0"/>
          </a:p>
          <a:p>
            <a:r>
              <a:rPr lang="en-CA" sz="5400" baseline="0" dirty="0"/>
              <a:t>With fewer staff resources, editors rarely travel and they depend on freelancers to help them create content. </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8801F8D9-CAE4-4DA6-8FFA-EDD7017B839F}" type="slidenum">
              <a:rPr lang="en-CA" smtClean="0"/>
              <a:t>6</a:t>
            </a:fld>
            <a:endParaRPr lang="en-CA" dirty="0"/>
          </a:p>
        </p:txBody>
      </p:sp>
    </p:spTree>
    <p:extLst>
      <p:ext uri="{BB962C8B-B14F-4D97-AF65-F5344CB8AC3E}">
        <p14:creationId xmlns:p14="http://schemas.microsoft.com/office/powerpoint/2010/main" val="3568499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a result,</a:t>
            </a:r>
            <a:r>
              <a:rPr lang="en-CA" baseline="0" dirty="0"/>
              <a:t> </a:t>
            </a:r>
            <a:r>
              <a:rPr lang="en-CA" dirty="0"/>
              <a:t>most </a:t>
            </a:r>
            <a:r>
              <a:rPr lang="en-CA" baseline="0" dirty="0"/>
              <a:t>of the media we currently work with are freelancers. </a:t>
            </a:r>
          </a:p>
          <a:p>
            <a:endParaRPr lang="en-CA" baseline="0" dirty="0"/>
          </a:p>
          <a:p>
            <a:r>
              <a:rPr lang="en-CA" baseline="0" dirty="0"/>
              <a:t>While this creates wonderful opportunities , it also comes with a few challenges.   </a:t>
            </a:r>
          </a:p>
          <a:p>
            <a:endParaRPr lang="en-CA" baseline="0" dirty="0"/>
          </a:p>
          <a:p>
            <a:r>
              <a:rPr lang="en-CA" baseline="0" dirty="0"/>
              <a:t>For instance - Editors rarely provide assignment letters anymore, so we need to relay on other tools to help us determine which journalist we should be working with.</a:t>
            </a:r>
          </a:p>
        </p:txBody>
      </p:sp>
      <p:sp>
        <p:nvSpPr>
          <p:cNvPr id="4" name="Slide Number Placeholder 3"/>
          <p:cNvSpPr>
            <a:spLocks noGrp="1"/>
          </p:cNvSpPr>
          <p:nvPr>
            <p:ph type="sldNum" sz="quarter" idx="10"/>
          </p:nvPr>
        </p:nvSpPr>
        <p:spPr/>
        <p:txBody>
          <a:bodyPr/>
          <a:lstStyle/>
          <a:p>
            <a:fld id="{8801F8D9-CAE4-4DA6-8FFA-EDD7017B839F}" type="slidenum">
              <a:rPr lang="en-CA" smtClean="0"/>
              <a:t>7</a:t>
            </a:fld>
            <a:endParaRPr lang="en-CA" dirty="0"/>
          </a:p>
        </p:txBody>
      </p:sp>
    </p:spTree>
    <p:extLst>
      <p:ext uri="{BB962C8B-B14F-4D97-AF65-F5344CB8AC3E}">
        <p14:creationId xmlns:p14="http://schemas.microsoft.com/office/powerpoint/2010/main" val="586802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6000" kern="1200" dirty="0">
                <a:solidFill>
                  <a:schemeClr val="tx1"/>
                </a:solidFill>
                <a:effectLst/>
                <a:latin typeface="+mn-lt"/>
                <a:ea typeface="+mn-ea"/>
                <a:cs typeface="+mn-cs"/>
              </a:rPr>
              <a:t>In working with travel media to achieve your goals, you first need to understand their goals.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6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6000" kern="1200" dirty="0">
                <a:solidFill>
                  <a:schemeClr val="tx1"/>
                </a:solidFill>
                <a:effectLst/>
                <a:latin typeface="+mn-lt"/>
                <a:ea typeface="+mn-ea"/>
                <a:cs typeface="+mn-cs"/>
              </a:rPr>
              <a:t>For travel media to do their job properly, they have some specific needs: they require accurate information, they often need to meet tight deadlines and they need to present a story that appeals to their audience.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6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6000" kern="1200" dirty="0">
                <a:solidFill>
                  <a:schemeClr val="tx1"/>
                </a:solidFill>
                <a:effectLst/>
                <a:latin typeface="+mn-lt"/>
                <a:ea typeface="+mn-ea"/>
                <a:cs typeface="+mn-cs"/>
              </a:rPr>
              <a:t>If you’re not helping them meet these goals, it’s unlikely they’ll be able to help you in sharing your story.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6000" kern="1200" dirty="0">
              <a:solidFill>
                <a:schemeClr val="tx1"/>
              </a:solidFill>
              <a:effectLst/>
              <a:latin typeface="+mn-lt"/>
              <a:ea typeface="+mn-ea"/>
              <a:cs typeface="+mn-cs"/>
            </a:endParaRPr>
          </a:p>
          <a:p>
            <a:r>
              <a:rPr lang="en-CA" sz="6000" kern="1200" dirty="0">
                <a:solidFill>
                  <a:schemeClr val="tx1"/>
                </a:solidFill>
                <a:effectLst/>
                <a:latin typeface="+mn-lt"/>
                <a:ea typeface="+mn-ea"/>
                <a:cs typeface="+mn-cs"/>
              </a:rPr>
              <a:t>Start by asking yourself some basic questions about what you are trying to achieve. You need to have well-thought-out answers to these questions or neither you, nor the media, will benefit from your interaction:</a:t>
            </a:r>
          </a:p>
        </p:txBody>
      </p:sp>
      <p:sp>
        <p:nvSpPr>
          <p:cNvPr id="4" name="Slide Number Placeholder 3"/>
          <p:cNvSpPr>
            <a:spLocks noGrp="1"/>
          </p:cNvSpPr>
          <p:nvPr>
            <p:ph type="sldNum" sz="quarter" idx="5"/>
          </p:nvPr>
        </p:nvSpPr>
        <p:spPr/>
        <p:txBody>
          <a:bodyPr/>
          <a:lstStyle/>
          <a:p>
            <a:fld id="{DB631503-0308-4DEE-8602-3A4FADA68C83}" type="slidenum">
              <a:rPr lang="en-CA" smtClean="0"/>
              <a:t>8</a:t>
            </a:fld>
            <a:endParaRPr lang="en-CA"/>
          </a:p>
        </p:txBody>
      </p:sp>
    </p:spTree>
    <p:extLst>
      <p:ext uri="{BB962C8B-B14F-4D97-AF65-F5344CB8AC3E}">
        <p14:creationId xmlns:p14="http://schemas.microsoft.com/office/powerpoint/2010/main" val="402727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Select your target markets</a:t>
            </a:r>
          </a:p>
          <a:p>
            <a:br>
              <a:rPr lang="en-CA"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begins with research. To determine what type of media outlets you want to pursue, you will need to choose geographic markets as well as market segments that are a fit for your story. </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Don’t try to be all things to all markets or mediums; ideally you should pick two or three to focus 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As an individual tourism business it’s best to begin slowly reaching out to a few select media rather than taking the “spray and pray” approach where you blast as many media as possible with your pitch and risk being untargeted or damaging potential long-term relationships with the media.</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Before contacting the media, it’s important for you to evaluate the demographics of the outlets you wish to target. Think about where your customers live, what their interests are and how they travel.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geographic range, audience size and demographics of the media outlets you will target should match the profile of the potential visitors you want to reach.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Next, consider the kind of story you want to feature, and what kind of format it requires. If it is breaking news that is time sensitive, you will want to inform news outlets including radio, television and online.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If you have a longer, feature travel story in mind, you will likely want to target newspaper travel sections and lifestyle magazines. And, if your story fits a niche sector like culinary, for example, you’ll want to pitch it to outlets who specifically cover food.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801F8D9-CAE4-4DA6-8FFA-EDD7017B839F}" type="slidenum">
              <a:rPr lang="en-CA" smtClean="0"/>
              <a:t>9</a:t>
            </a:fld>
            <a:endParaRPr lang="en-CA" dirty="0"/>
          </a:p>
        </p:txBody>
      </p:sp>
    </p:spTree>
    <p:extLst>
      <p:ext uri="{BB962C8B-B14F-4D97-AF65-F5344CB8AC3E}">
        <p14:creationId xmlns:p14="http://schemas.microsoft.com/office/powerpoint/2010/main" val="543555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220755"/>
            <a:ext cx="7772400" cy="1470025"/>
          </a:xfrm>
        </p:spPr>
        <p:txBody>
          <a:bodyPr>
            <a:normAutofit/>
          </a:bodyPr>
          <a:lstStyle>
            <a:lvl1pPr>
              <a:defRPr sz="3600"/>
            </a:lvl1pPr>
          </a:lstStyle>
          <a:p>
            <a:r>
              <a:rPr lang="en-CA" dirty="0"/>
              <a:t>Presentation Title</a:t>
            </a:r>
            <a:endParaRPr lang="en-US" dirty="0"/>
          </a:p>
        </p:txBody>
      </p:sp>
      <p:sp>
        <p:nvSpPr>
          <p:cNvPr id="3" name="Subtitle 2"/>
          <p:cNvSpPr>
            <a:spLocks noGrp="1"/>
          </p:cNvSpPr>
          <p:nvPr>
            <p:ph type="subTitle" idx="1" hasCustomPrompt="1"/>
          </p:nvPr>
        </p:nvSpPr>
        <p:spPr>
          <a:xfrm>
            <a:off x="685800" y="4924460"/>
            <a:ext cx="6400800" cy="1301441"/>
          </a:xfrm>
        </p:spPr>
        <p:txBody>
          <a:bodyPr anchor="b" anchorCtr="0">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August 25, 2016</a:t>
            </a:r>
          </a:p>
          <a:p>
            <a:r>
              <a:rPr lang="en-US" dirty="0"/>
              <a:t>Marsha Walden</a:t>
            </a:r>
          </a:p>
        </p:txBody>
      </p:sp>
      <p:pic>
        <p:nvPicPr>
          <p:cNvPr id="7" name="Picture 6"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4907" y="318595"/>
            <a:ext cx="2928412" cy="754635"/>
          </a:xfrm>
          <a:prstGeom prst="rect">
            <a:avLst/>
          </a:prstGeom>
        </p:spPr>
      </p:pic>
    </p:spTree>
    <p:extLst>
      <p:ext uri="{BB962C8B-B14F-4D97-AF65-F5344CB8AC3E}">
        <p14:creationId xmlns:p14="http://schemas.microsoft.com/office/powerpoint/2010/main" val="1278984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Leaf Only">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normAutofit/>
          </a:bodyPr>
          <a:lstStyle>
            <a:lvl1pPr>
              <a:defRPr sz="3600">
                <a:solidFill>
                  <a:schemeClr val="tx1"/>
                </a:solidFill>
              </a:defRPr>
            </a:lvl1pPr>
          </a:lstStyle>
          <a:p>
            <a:r>
              <a:rPr lang="en-US"/>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Lea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45756" y="210757"/>
            <a:ext cx="403283" cy="394495"/>
          </a:xfrm>
          <a:prstGeom prst="rect">
            <a:avLst/>
          </a:prstGeom>
        </p:spPr>
      </p:pic>
    </p:spTree>
    <p:extLst>
      <p:ext uri="{BB962C8B-B14F-4D97-AF65-F5344CB8AC3E}">
        <p14:creationId xmlns:p14="http://schemas.microsoft.com/office/powerpoint/2010/main" val="299731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8386" y="210757"/>
            <a:ext cx="1490653" cy="384133"/>
          </a:xfrm>
          <a:prstGeom prst="rect">
            <a:avLst/>
          </a:prstGeom>
        </p:spPr>
      </p:pic>
    </p:spTree>
    <p:extLst>
      <p:ext uri="{BB962C8B-B14F-4D97-AF65-F5344CB8AC3E}">
        <p14:creationId xmlns:p14="http://schemas.microsoft.com/office/powerpoint/2010/main" val="2728496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400" b="0" i="0" u="none" strike="noStrike" cap="small" normalizeH="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cap="small"/>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8386" y="210757"/>
            <a:ext cx="1490653" cy="384133"/>
          </a:xfrm>
          <a:prstGeom prst="rect">
            <a:avLst/>
          </a:prstGeom>
        </p:spPr>
      </p:pic>
    </p:spTree>
    <p:extLst>
      <p:ext uri="{BB962C8B-B14F-4D97-AF65-F5344CB8AC3E}">
        <p14:creationId xmlns:p14="http://schemas.microsoft.com/office/powerpoint/2010/main" val="925905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dirty="0"/>
              <a:t>Title Only</a:t>
            </a:r>
            <a:endParaRPr lang="en-US" dirty="0"/>
          </a:p>
        </p:txBody>
      </p:sp>
      <p:pic>
        <p:nvPicPr>
          <p:cNvPr id="6" name="Picture 5"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8386" y="210757"/>
            <a:ext cx="1490653" cy="384133"/>
          </a:xfrm>
          <a:prstGeom prst="rect">
            <a:avLst/>
          </a:prstGeom>
        </p:spPr>
      </p:pic>
    </p:spTree>
    <p:extLst>
      <p:ext uri="{BB962C8B-B14F-4D97-AF65-F5344CB8AC3E}">
        <p14:creationId xmlns:p14="http://schemas.microsoft.com/office/powerpoint/2010/main" val="3936605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hoto or Colour 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74638"/>
            <a:ext cx="8229600" cy="1143000"/>
          </a:xfrm>
        </p:spPr>
        <p:txBody>
          <a:bodyPr/>
          <a:lstStyle>
            <a:lvl1pPr>
              <a:defRPr>
                <a:solidFill>
                  <a:schemeClr val="bg1"/>
                </a:solidFill>
              </a:defRPr>
            </a:lvl1pPr>
          </a:lstStyle>
          <a:p>
            <a:r>
              <a:rPr lang="en-CA" dirty="0"/>
              <a:t>Section Transition Photo Photo</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7304" y="210757"/>
            <a:ext cx="1352816" cy="384133"/>
          </a:xfrm>
          <a:prstGeom prst="rect">
            <a:avLst/>
          </a:prstGeom>
        </p:spPr>
      </p:pic>
    </p:spTree>
    <p:extLst>
      <p:ext uri="{BB962C8B-B14F-4D97-AF65-F5344CB8AC3E}">
        <p14:creationId xmlns:p14="http://schemas.microsoft.com/office/powerpoint/2010/main" val="2478875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917257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337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5690227"/>
          </a:xfrm>
        </p:spPr>
        <p:txBody>
          <a:bodyPr>
            <a:normAutofit/>
          </a:bodyPr>
          <a:lstStyle>
            <a:lvl1pPr algn="ctr">
              <a:defRPr sz="4000"/>
            </a:lvl1pPr>
          </a:lstStyle>
          <a:p>
            <a:r>
              <a:rPr lang="en-US" dirty="0"/>
              <a:t>Click to edit </a:t>
            </a:r>
            <a:br>
              <a:rPr lang="en-US" dirty="0"/>
            </a:br>
            <a:r>
              <a:rPr lang="en-US" dirty="0"/>
              <a:t>Master </a:t>
            </a:r>
            <a:br>
              <a:rPr lang="en-US" dirty="0"/>
            </a:br>
            <a:r>
              <a:rPr lang="en-US" dirty="0"/>
              <a:t>title style</a:t>
            </a:r>
            <a:endParaRPr lang="en-CA" dirty="0"/>
          </a:p>
        </p:txBody>
      </p:sp>
    </p:spTree>
    <p:extLst>
      <p:ext uri="{BB962C8B-B14F-4D97-AF65-F5344CB8AC3E}">
        <p14:creationId xmlns:p14="http://schemas.microsoft.com/office/powerpoint/2010/main" val="1250138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40144" y="853190"/>
            <a:ext cx="4263713" cy="2880000"/>
          </a:xfrm>
          <a:prstGeom prst="rect">
            <a:avLst/>
          </a:prstGeom>
        </p:spPr>
      </p:pic>
      <p:sp>
        <p:nvSpPr>
          <p:cNvPr id="5" name="Title 1"/>
          <p:cNvSpPr>
            <a:spLocks noGrp="1"/>
          </p:cNvSpPr>
          <p:nvPr>
            <p:ph type="ctrTitle" hasCustomPrompt="1"/>
          </p:nvPr>
        </p:nvSpPr>
        <p:spPr>
          <a:xfrm>
            <a:off x="685800" y="4592412"/>
            <a:ext cx="7772400" cy="1470025"/>
          </a:xfrm>
        </p:spPr>
        <p:txBody>
          <a:bodyPr>
            <a:normAutofit/>
          </a:bodyPr>
          <a:lstStyle>
            <a:lvl1pPr>
              <a:defRPr sz="2000" baseline="0"/>
            </a:lvl1pPr>
          </a:lstStyle>
          <a:p>
            <a:r>
              <a:rPr lang="en-CA" dirty="0"/>
              <a:t>Contact Info: </a:t>
            </a:r>
            <a:br>
              <a:rPr lang="en-CA" dirty="0"/>
            </a:br>
            <a:r>
              <a:rPr lang="en-CA" dirty="0"/>
              <a:t>Name:</a:t>
            </a:r>
            <a:br>
              <a:rPr lang="en-CA" dirty="0"/>
            </a:br>
            <a:r>
              <a:rPr lang="en-CA" dirty="0"/>
              <a:t>Title:</a:t>
            </a:r>
            <a:br>
              <a:rPr lang="en-CA" dirty="0"/>
            </a:br>
            <a:r>
              <a:rPr lang="en-CA" dirty="0"/>
              <a:t>Phone:</a:t>
            </a:r>
            <a:br>
              <a:rPr lang="en-CA" dirty="0"/>
            </a:br>
            <a:r>
              <a:rPr lang="en-CA" dirty="0"/>
              <a:t>Email:</a:t>
            </a:r>
            <a:endParaRPr lang="en-US" dirty="0"/>
          </a:p>
        </p:txBody>
      </p:sp>
    </p:spTree>
    <p:extLst>
      <p:ext uri="{BB962C8B-B14F-4D97-AF65-F5344CB8AC3E}">
        <p14:creationId xmlns:p14="http://schemas.microsoft.com/office/powerpoint/2010/main" val="3623205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line+2 Graphic/Image">
    <p:spTree>
      <p:nvGrpSpPr>
        <p:cNvPr id="1" name=""/>
        <p:cNvGrpSpPr/>
        <p:nvPr/>
      </p:nvGrpSpPr>
      <p:grpSpPr>
        <a:xfrm>
          <a:off x="0" y="0"/>
          <a:ext cx="0" cy="0"/>
          <a:chOff x="0" y="0"/>
          <a:chExt cx="0" cy="0"/>
        </a:xfrm>
      </p:grpSpPr>
      <p:sp>
        <p:nvSpPr>
          <p:cNvPr id="5" name="Rectangle 6"/>
          <p:cNvSpPr/>
          <p:nvPr userDrawn="1"/>
        </p:nvSpPr>
        <p:spPr>
          <a:xfrm>
            <a:off x="0" y="6143625"/>
            <a:ext cx="9144000" cy="720725"/>
          </a:xfrm>
          <a:prstGeom prst="rect">
            <a:avLst/>
          </a:prstGeom>
          <a:solidFill>
            <a:srgbClr val="094B7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algn="ctr"/>
            <a:endParaRPr lang="en-US" altLang="zh-CN" dirty="0">
              <a:solidFill>
                <a:srgbClr val="649D99"/>
              </a:solidFill>
              <a:latin typeface="Calibri" pitchFamily="34" charset="0"/>
            </a:endParaRPr>
          </a:p>
        </p:txBody>
      </p:sp>
      <p:pic>
        <p:nvPicPr>
          <p:cNvPr id="6" name="Picture 7" descr="DBC_Logo_Wh-RightAllign (1).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04100" y="6318250"/>
            <a:ext cx="14335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4"/>
          <p:cNvCxnSpPr/>
          <p:nvPr userDrawn="1"/>
        </p:nvCxnSpPr>
        <p:spPr>
          <a:xfrm>
            <a:off x="541338" y="809625"/>
            <a:ext cx="8096250" cy="0"/>
          </a:xfrm>
          <a:prstGeom prst="line">
            <a:avLst/>
          </a:prstGeom>
          <a:ln>
            <a:solidFill>
              <a:srgbClr val="005F95"/>
            </a:solidFill>
          </a:ln>
        </p:spPr>
        <p:style>
          <a:lnRef idx="1">
            <a:schemeClr val="dk1"/>
          </a:lnRef>
          <a:fillRef idx="0">
            <a:schemeClr val="dk1"/>
          </a:fillRef>
          <a:effectRef idx="0">
            <a:schemeClr val="dk1"/>
          </a:effectRef>
          <a:fontRef idx="minor">
            <a:schemeClr val="tx1"/>
          </a:fontRef>
        </p:style>
      </p:cxnSp>
      <p:sp>
        <p:nvSpPr>
          <p:cNvPr id="3" name="Picture Placeholder 2"/>
          <p:cNvSpPr>
            <a:spLocks noGrp="1"/>
          </p:cNvSpPr>
          <p:nvPr>
            <p:ph type="pic" sz="quarter" idx="11"/>
          </p:nvPr>
        </p:nvSpPr>
        <p:spPr>
          <a:xfrm>
            <a:off x="541338" y="1192213"/>
            <a:ext cx="3875440" cy="4551362"/>
          </a:xfrm>
          <a:prstGeom prst="rect">
            <a:avLst/>
          </a:prstGeom>
        </p:spPr>
        <p:txBody>
          <a:bodyPr vert="horz"/>
          <a:lstStyle>
            <a:lvl1pPr marL="0" indent="0">
              <a:buNone/>
              <a:defRPr/>
            </a:lvl1pPr>
          </a:lstStyle>
          <a:p>
            <a:pPr lvl="0"/>
            <a:r>
              <a:rPr lang="zh-CN" altLang="en-US" noProof="0"/>
              <a:t>单击图标添加图片</a:t>
            </a:r>
            <a:endParaRPr lang="en-US" noProof="0" dirty="0"/>
          </a:p>
        </p:txBody>
      </p:sp>
      <p:sp>
        <p:nvSpPr>
          <p:cNvPr id="10" name="Picture Placeholder 2"/>
          <p:cNvSpPr>
            <a:spLocks noGrp="1"/>
          </p:cNvSpPr>
          <p:nvPr>
            <p:ph type="pic" sz="quarter" idx="12"/>
          </p:nvPr>
        </p:nvSpPr>
        <p:spPr>
          <a:xfrm>
            <a:off x="4761458" y="1192213"/>
            <a:ext cx="3875440" cy="4551362"/>
          </a:xfrm>
          <a:prstGeom prst="rect">
            <a:avLst/>
          </a:prstGeom>
        </p:spPr>
        <p:txBody>
          <a:bodyPr vert="horz"/>
          <a:lstStyle>
            <a:lvl1pPr marL="0" indent="0">
              <a:buNone/>
              <a:defRPr/>
            </a:lvl1pPr>
          </a:lstStyle>
          <a:p>
            <a:pPr lvl="0"/>
            <a:r>
              <a:rPr lang="zh-CN" altLang="en-US" noProof="0"/>
              <a:t>单击图标添加图片</a:t>
            </a:r>
            <a:endParaRPr lang="en-US" noProof="0" dirty="0"/>
          </a:p>
        </p:txBody>
      </p:sp>
      <p:sp>
        <p:nvSpPr>
          <p:cNvPr id="9" name="Text Placeholder 2"/>
          <p:cNvSpPr>
            <a:spLocks noGrp="1"/>
          </p:cNvSpPr>
          <p:nvPr>
            <p:ph type="body" sz="quarter" idx="10"/>
          </p:nvPr>
        </p:nvSpPr>
        <p:spPr>
          <a:xfrm>
            <a:off x="541337" y="219083"/>
            <a:ext cx="8095561" cy="590909"/>
          </a:xfrm>
          <a:prstGeom prst="rect">
            <a:avLst/>
          </a:prstGeom>
        </p:spPr>
        <p:txBody>
          <a:bodyPr vert="horz"/>
          <a:lstStyle>
            <a:lvl1pPr marL="0" indent="0">
              <a:buNone/>
              <a:defRPr sz="3200" b="1" i="0" cap="all" baseline="0">
                <a:solidFill>
                  <a:srgbClr val="095780"/>
                </a:solidFill>
                <a:latin typeface="Arial"/>
                <a:cs typeface="Arial"/>
              </a:defRPr>
            </a:lvl1pPr>
            <a:lvl2pPr marL="457200" indent="0">
              <a:buNone/>
              <a:defRPr sz="1800" b="0" i="0">
                <a:latin typeface="Arial"/>
                <a:cs typeface="Arial"/>
              </a:defRPr>
            </a:lvl2pPr>
            <a:lvl3pPr marL="914400" indent="0">
              <a:buNone/>
              <a:defRPr sz="1800" b="0" i="0">
                <a:latin typeface="Arial"/>
                <a:cs typeface="Arial"/>
              </a:defRPr>
            </a:lvl3pPr>
            <a:lvl4pPr marL="1371600" indent="0">
              <a:buNone/>
              <a:defRPr sz="1800" b="0" i="0">
                <a:latin typeface="Arial"/>
                <a:cs typeface="Arial"/>
              </a:defRPr>
            </a:lvl4pPr>
            <a:lvl5pPr marL="1828800" indent="0">
              <a:buNone/>
              <a:defRPr sz="1800" b="0" i="0">
                <a:latin typeface="Arial"/>
                <a:cs typeface="Arial"/>
              </a:defRPr>
            </a:lvl5pPr>
          </a:lstStyle>
          <a:p>
            <a:pPr lvl="0"/>
            <a:r>
              <a:rPr lang="zh-CN" altLang="en-US"/>
              <a:t>单击此处编辑母版文本样式</a:t>
            </a:r>
          </a:p>
        </p:txBody>
      </p:sp>
    </p:spTree>
    <p:extLst>
      <p:ext uri="{BB962C8B-B14F-4D97-AF65-F5344CB8AC3E}">
        <p14:creationId xmlns:p14="http://schemas.microsoft.com/office/powerpoint/2010/main" val="350645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Colour BG 4">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4101902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Headline/Subhead+Bullet">
    <p:spTree>
      <p:nvGrpSpPr>
        <p:cNvPr id="1" name=""/>
        <p:cNvGrpSpPr/>
        <p:nvPr/>
      </p:nvGrpSpPr>
      <p:grpSpPr>
        <a:xfrm>
          <a:off x="0" y="0"/>
          <a:ext cx="0" cy="0"/>
          <a:chOff x="0" y="0"/>
          <a:chExt cx="0" cy="0"/>
        </a:xfrm>
      </p:grpSpPr>
      <p:sp>
        <p:nvSpPr>
          <p:cNvPr id="7" name="Rectangle 6"/>
          <p:cNvSpPr/>
          <p:nvPr userDrawn="1"/>
        </p:nvSpPr>
        <p:spPr>
          <a:xfrm>
            <a:off x="0" y="6144345"/>
            <a:ext cx="9144000" cy="720449"/>
          </a:xfrm>
          <a:prstGeom prst="rect">
            <a:avLst/>
          </a:prstGeom>
          <a:solidFill>
            <a:srgbClr val="094B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94B75"/>
              </a:solidFill>
            </a:endParaRPr>
          </a:p>
        </p:txBody>
      </p:sp>
      <p:pic>
        <p:nvPicPr>
          <p:cNvPr id="8" name="Picture 7" descr="DBC_Logo_Wh-RightAllign (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03947" y="6317567"/>
            <a:ext cx="1433613" cy="336022"/>
          </a:xfrm>
          <a:prstGeom prst="rect">
            <a:avLst/>
          </a:prstGeom>
        </p:spPr>
      </p:pic>
      <p:cxnSp>
        <p:nvCxnSpPr>
          <p:cNvPr id="11" name="Straight Connector 10"/>
          <p:cNvCxnSpPr/>
          <p:nvPr userDrawn="1"/>
        </p:nvCxnSpPr>
        <p:spPr>
          <a:xfrm>
            <a:off x="540909" y="809992"/>
            <a:ext cx="8095989" cy="0"/>
          </a:xfrm>
          <a:prstGeom prst="line">
            <a:avLst/>
          </a:prstGeom>
          <a:ln>
            <a:solidFill>
              <a:srgbClr val="005F95"/>
            </a:solidFill>
          </a:ln>
        </p:spPr>
        <p:style>
          <a:lnRef idx="1">
            <a:schemeClr val="dk1"/>
          </a:lnRef>
          <a:fillRef idx="0">
            <a:schemeClr val="dk1"/>
          </a:fillRef>
          <a:effectRef idx="0">
            <a:schemeClr val="dk1"/>
          </a:effectRef>
          <a:fontRef idx="minor">
            <a:schemeClr val="tx1"/>
          </a:fontRef>
        </p:style>
      </p:cxnSp>
      <p:sp>
        <p:nvSpPr>
          <p:cNvPr id="4" name="Text Placeholder 3"/>
          <p:cNvSpPr>
            <a:spLocks noGrp="1"/>
          </p:cNvSpPr>
          <p:nvPr>
            <p:ph type="body" sz="quarter" idx="11" hasCustomPrompt="1"/>
          </p:nvPr>
        </p:nvSpPr>
        <p:spPr>
          <a:xfrm>
            <a:off x="541338" y="1376363"/>
            <a:ext cx="8096250" cy="394581"/>
          </a:xfrm>
          <a:prstGeom prst="rect">
            <a:avLst/>
          </a:prstGeom>
        </p:spPr>
        <p:txBody>
          <a:bodyPr vert="horz"/>
          <a:lstStyle>
            <a:lvl1pPr marL="0" indent="0">
              <a:buNone/>
              <a:defRPr sz="2800" b="1" i="0" cap="all" baseline="0">
                <a:latin typeface="Arial"/>
                <a:cs typeface="Arial"/>
              </a:defRPr>
            </a:lvl1pPr>
            <a:lvl2pPr marL="457200" indent="0">
              <a:buNone/>
              <a:defRPr sz="1800" b="0" i="0">
                <a:latin typeface="Arial"/>
                <a:cs typeface="Arial"/>
              </a:defRPr>
            </a:lvl2pPr>
            <a:lvl3pPr marL="914400" indent="0">
              <a:buNone/>
              <a:defRPr sz="1800" b="0" i="0">
                <a:latin typeface="Arial"/>
                <a:cs typeface="Arial"/>
              </a:defRPr>
            </a:lvl3pPr>
            <a:lvl4pPr marL="1371600" indent="0">
              <a:buNone/>
              <a:defRPr sz="1800" b="0" i="0">
                <a:latin typeface="Arial"/>
                <a:cs typeface="Arial"/>
              </a:defRPr>
            </a:lvl4pPr>
            <a:lvl5pPr marL="1828800" indent="0">
              <a:buNone/>
              <a:defRPr sz="1800" b="0" i="0">
                <a:latin typeface="Arial"/>
                <a:cs typeface="Arial"/>
              </a:defRPr>
            </a:lvl5pPr>
          </a:lstStyle>
          <a:p>
            <a:pPr lvl="0"/>
            <a:r>
              <a:rPr lang="en-US" dirty="0"/>
              <a:t>CONTENT TITLE</a:t>
            </a:r>
          </a:p>
        </p:txBody>
      </p:sp>
      <p:sp>
        <p:nvSpPr>
          <p:cNvPr id="9" name="Text Placeholder 3"/>
          <p:cNvSpPr>
            <a:spLocks noGrp="1"/>
          </p:cNvSpPr>
          <p:nvPr>
            <p:ph type="body" sz="quarter" idx="12" hasCustomPrompt="1"/>
          </p:nvPr>
        </p:nvSpPr>
        <p:spPr>
          <a:xfrm>
            <a:off x="541338" y="1997252"/>
            <a:ext cx="8096250" cy="3202692"/>
          </a:xfrm>
          <a:prstGeom prst="rect">
            <a:avLst/>
          </a:prstGeom>
        </p:spPr>
        <p:txBody>
          <a:bodyPr vert="horz"/>
          <a:lstStyle>
            <a:lvl1pPr marL="212400" marR="0" indent="-212400" algn="l" defTabSz="457200" rtl="0" eaLnBrk="1" fontAlgn="auto" latinLnBrk="0" hangingPunct="1">
              <a:lnSpc>
                <a:spcPct val="100000"/>
              </a:lnSpc>
              <a:spcBef>
                <a:spcPct val="20000"/>
              </a:spcBef>
              <a:spcAft>
                <a:spcPts val="0"/>
              </a:spcAft>
              <a:buClr>
                <a:schemeClr val="tx1"/>
              </a:buClr>
              <a:buSzPct val="100000"/>
              <a:buFont typeface="Arial"/>
              <a:buChar char="•"/>
              <a:tabLst/>
              <a:defRPr sz="2800" b="0" i="0" baseline="0">
                <a:latin typeface="Arial"/>
                <a:cs typeface="Arial"/>
              </a:defRPr>
            </a:lvl1pPr>
            <a:lvl2pPr marL="742950" indent="-285750">
              <a:buClrTx/>
              <a:buSzPct val="70000"/>
              <a:buFont typeface="Courier New"/>
              <a:buChar char="o"/>
              <a:defRPr sz="2800" b="0" i="0">
                <a:latin typeface="Arial"/>
                <a:cs typeface="Arial"/>
              </a:defRPr>
            </a:lvl2pPr>
            <a:lvl3pPr marL="914400" indent="0">
              <a:buNone/>
              <a:defRPr sz="1800" b="0" i="0">
                <a:latin typeface="Arial"/>
                <a:cs typeface="Arial"/>
              </a:defRPr>
            </a:lvl3pPr>
            <a:lvl4pPr marL="1371600" indent="0">
              <a:buNone/>
              <a:defRPr sz="1800" b="0" i="0">
                <a:latin typeface="Arial"/>
                <a:cs typeface="Arial"/>
              </a:defRPr>
            </a:lvl4pPr>
            <a:lvl5pPr marL="1828800" indent="0">
              <a:buNone/>
              <a:defRPr sz="1800" b="0" i="0">
                <a:latin typeface="Arial"/>
                <a:cs typeface="Arial"/>
              </a:defRPr>
            </a:lvl5pPr>
          </a:lstStyle>
          <a:p>
            <a:pPr lvl="0"/>
            <a:r>
              <a:rPr lang="en-US" dirty="0"/>
              <a:t>1 Column Bullet list</a:t>
            </a:r>
          </a:p>
          <a:p>
            <a:pPr lvl="1"/>
            <a:r>
              <a:rPr lang="en-US" dirty="0"/>
              <a:t>Sub bullet</a:t>
            </a:r>
          </a:p>
          <a:p>
            <a:pPr lvl="0"/>
            <a:endParaRPr lang="en-US" dirty="0"/>
          </a:p>
        </p:txBody>
      </p:sp>
      <p:sp>
        <p:nvSpPr>
          <p:cNvPr id="10" name="Text Placeholder 2"/>
          <p:cNvSpPr>
            <a:spLocks noGrp="1"/>
          </p:cNvSpPr>
          <p:nvPr>
            <p:ph type="body" sz="quarter" idx="10" hasCustomPrompt="1"/>
          </p:nvPr>
        </p:nvSpPr>
        <p:spPr>
          <a:xfrm>
            <a:off x="541337" y="219083"/>
            <a:ext cx="8095561" cy="590909"/>
          </a:xfrm>
          <a:prstGeom prst="rect">
            <a:avLst/>
          </a:prstGeom>
        </p:spPr>
        <p:txBody>
          <a:bodyPr vert="horz"/>
          <a:lstStyle>
            <a:lvl1pPr marL="0" indent="0">
              <a:buNone/>
              <a:defRPr sz="3200" b="1" i="0" cap="all" baseline="0">
                <a:solidFill>
                  <a:srgbClr val="095780"/>
                </a:solidFill>
                <a:latin typeface="Arial"/>
                <a:cs typeface="Arial"/>
              </a:defRPr>
            </a:lvl1pPr>
            <a:lvl2pPr marL="457200" indent="0">
              <a:buNone/>
              <a:defRPr sz="1800" b="0" i="0">
                <a:latin typeface="Arial"/>
                <a:cs typeface="Arial"/>
              </a:defRPr>
            </a:lvl2pPr>
            <a:lvl3pPr marL="914400" indent="0">
              <a:buNone/>
              <a:defRPr sz="1800" b="0" i="0">
                <a:latin typeface="Arial"/>
                <a:cs typeface="Arial"/>
              </a:defRPr>
            </a:lvl3pPr>
            <a:lvl4pPr marL="1371600" indent="0">
              <a:buNone/>
              <a:defRPr sz="1800" b="0" i="0">
                <a:latin typeface="Arial"/>
                <a:cs typeface="Arial"/>
              </a:defRPr>
            </a:lvl4pPr>
            <a:lvl5pPr marL="1828800" indent="0">
              <a:buNone/>
              <a:defRPr sz="1800" b="0" i="0">
                <a:latin typeface="Arial"/>
                <a:cs typeface="Arial"/>
              </a:defRPr>
            </a:lvl5pPr>
          </a:lstStyle>
          <a:p>
            <a:pPr lvl="0"/>
            <a:r>
              <a:rPr lang="en-US" dirty="0"/>
              <a:t>SLIDE TITLE GOES HERE</a:t>
            </a:r>
          </a:p>
        </p:txBody>
      </p:sp>
    </p:spTree>
    <p:extLst>
      <p:ext uri="{BB962C8B-B14F-4D97-AF65-F5344CB8AC3E}">
        <p14:creationId xmlns:p14="http://schemas.microsoft.com/office/powerpoint/2010/main" val="3975088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0" y="6144345"/>
            <a:ext cx="9144000" cy="720449"/>
          </a:xfrm>
          <a:prstGeom prst="rect">
            <a:avLst/>
          </a:prstGeom>
          <a:solidFill>
            <a:srgbClr val="094B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649D99"/>
              </a:solidFill>
            </a:endParaRPr>
          </a:p>
        </p:txBody>
      </p:sp>
      <p:pic>
        <p:nvPicPr>
          <p:cNvPr id="8" name="Picture 7" descr="DBC_Logo_Wh-RightAllign (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03947" y="6317567"/>
            <a:ext cx="1433613" cy="336022"/>
          </a:xfrm>
          <a:prstGeom prst="rect">
            <a:avLst/>
          </a:prstGeom>
        </p:spPr>
      </p:pic>
      <p:cxnSp>
        <p:nvCxnSpPr>
          <p:cNvPr id="11" name="Straight Connector 10"/>
          <p:cNvCxnSpPr/>
          <p:nvPr userDrawn="1"/>
        </p:nvCxnSpPr>
        <p:spPr>
          <a:xfrm>
            <a:off x="540909" y="809992"/>
            <a:ext cx="8095989" cy="0"/>
          </a:xfrm>
          <a:prstGeom prst="line">
            <a:avLst/>
          </a:prstGeom>
          <a:ln>
            <a:solidFill>
              <a:srgbClr val="005F9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656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Presentation Title</a:t>
            </a:r>
            <a:endParaRPr lang="en-US" dirty="0"/>
          </a:p>
        </p:txBody>
      </p:sp>
      <p:sp>
        <p:nvSpPr>
          <p:cNvPr id="3" name="Subtitle 2"/>
          <p:cNvSpPr>
            <a:spLocks noGrp="1"/>
          </p:cNvSpPr>
          <p:nvPr>
            <p:ph type="subTitle" idx="1" hasCustomPrompt="1"/>
          </p:nvPr>
        </p:nvSpPr>
        <p:spPr>
          <a:xfrm>
            <a:off x="685800" y="4924460"/>
            <a:ext cx="6400800" cy="1301441"/>
          </a:xfrm>
        </p:spPr>
        <p:txBody>
          <a:bodyPr anchor="b" anchorCtr="0">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August 25, 2016</a:t>
            </a:r>
          </a:p>
          <a:p>
            <a:r>
              <a:rPr lang="en-US" dirty="0"/>
              <a:t>Marsha Walden</a:t>
            </a:r>
          </a:p>
        </p:txBody>
      </p:sp>
      <p:pic>
        <p:nvPicPr>
          <p:cNvPr id="7" name="Picture 6"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4907" y="318595"/>
            <a:ext cx="2928412" cy="754635"/>
          </a:xfrm>
          <a:prstGeom prst="rect">
            <a:avLst/>
          </a:prstGeom>
        </p:spPr>
      </p:pic>
    </p:spTree>
    <p:extLst>
      <p:ext uri="{BB962C8B-B14F-4D97-AF65-F5344CB8AC3E}">
        <p14:creationId xmlns:p14="http://schemas.microsoft.com/office/powerpoint/2010/main" val="1206754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ransition Colour BG 1">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517875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Colour BG 1">
    <p:bg>
      <p:bgPr>
        <a:solidFill>
          <a:schemeClr val="accent4"/>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3699617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Colour BG 4">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1070474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Colour BG 2">
    <p:bg>
      <p:bgPr>
        <a:solidFill>
          <a:schemeClr val="accent6"/>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1106425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Colour BG 3">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622681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1"/>
                </a:solidFill>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10" name="Picture 9"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8386" y="210757"/>
            <a:ext cx="1490653" cy="384133"/>
          </a:xfrm>
          <a:prstGeom prst="rect">
            <a:avLst/>
          </a:prstGeom>
        </p:spPr>
      </p:pic>
    </p:spTree>
    <p:extLst>
      <p:ext uri="{BB962C8B-B14F-4D97-AF65-F5344CB8AC3E}">
        <p14:creationId xmlns:p14="http://schemas.microsoft.com/office/powerpoint/2010/main" val="1516496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Leaf Only">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normAutofit/>
          </a:bodyPr>
          <a:lstStyle>
            <a:lvl1pPr>
              <a:defRPr sz="3600">
                <a:solidFill>
                  <a:schemeClr val="tx1"/>
                </a:solidFill>
              </a:defRPr>
            </a:lvl1pPr>
          </a:lstStyle>
          <a:p>
            <a:r>
              <a:rPr lang="en-CA" dirty="0"/>
              <a:t>Click to edit Master title style</a:t>
            </a:r>
            <a:endParaRPr lang="en-US" dirty="0"/>
          </a:p>
        </p:txBody>
      </p:sp>
      <p:sp>
        <p:nvSpPr>
          <p:cNvPr id="4" name="Content Placeholder 2"/>
          <p:cNvSpPr>
            <a:spLocks noGrp="1"/>
          </p:cNvSpPr>
          <p:nvPr>
            <p:ph idx="1"/>
          </p:nvPr>
        </p:nvSpPr>
        <p:spPr>
          <a:xfrm>
            <a:off x="457200" y="1600200"/>
            <a:ext cx="8229600" cy="4525963"/>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6" name="Picture 5" descr="Lea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45756" y="210757"/>
            <a:ext cx="403283" cy="394495"/>
          </a:xfrm>
          <a:prstGeom prst="rect">
            <a:avLst/>
          </a:prstGeom>
        </p:spPr>
      </p:pic>
    </p:spTree>
    <p:extLst>
      <p:ext uri="{BB962C8B-B14F-4D97-AF65-F5344CB8AC3E}">
        <p14:creationId xmlns:p14="http://schemas.microsoft.com/office/powerpoint/2010/main" val="1936787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ransition Colour BG 4">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2830410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8" name="Picture 7"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8386" y="210757"/>
            <a:ext cx="1490653" cy="384133"/>
          </a:xfrm>
          <a:prstGeom prst="rect">
            <a:avLst/>
          </a:prstGeom>
        </p:spPr>
      </p:pic>
    </p:spTree>
    <p:extLst>
      <p:ext uri="{BB962C8B-B14F-4D97-AF65-F5344CB8AC3E}">
        <p14:creationId xmlns:p14="http://schemas.microsoft.com/office/powerpoint/2010/main" val="3626114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CA" dirty="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400" b="0" i="0" u="none" strike="noStrike" cap="small" normalizeH="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cap="small"/>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10" name="Picture 9"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8386" y="210757"/>
            <a:ext cx="1490653" cy="384133"/>
          </a:xfrm>
          <a:prstGeom prst="rect">
            <a:avLst/>
          </a:prstGeom>
        </p:spPr>
      </p:pic>
    </p:spTree>
    <p:extLst>
      <p:ext uri="{BB962C8B-B14F-4D97-AF65-F5344CB8AC3E}">
        <p14:creationId xmlns:p14="http://schemas.microsoft.com/office/powerpoint/2010/main" val="1521391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dirty="0"/>
              <a:t>Title Only</a:t>
            </a:r>
            <a:endParaRPr lang="en-US" dirty="0"/>
          </a:p>
        </p:txBody>
      </p:sp>
      <p:pic>
        <p:nvPicPr>
          <p:cNvPr id="6" name="Picture 5"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8386" y="210757"/>
            <a:ext cx="1490653" cy="384133"/>
          </a:xfrm>
          <a:prstGeom prst="rect">
            <a:avLst/>
          </a:prstGeom>
        </p:spPr>
      </p:pic>
    </p:spTree>
    <p:extLst>
      <p:ext uri="{BB962C8B-B14F-4D97-AF65-F5344CB8AC3E}">
        <p14:creationId xmlns:p14="http://schemas.microsoft.com/office/powerpoint/2010/main" val="3750767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hoto or Colour 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74638"/>
            <a:ext cx="8229600" cy="1143000"/>
          </a:xfrm>
        </p:spPr>
        <p:txBody>
          <a:bodyPr/>
          <a:lstStyle>
            <a:lvl1pPr>
              <a:defRPr>
                <a:solidFill>
                  <a:schemeClr val="bg1"/>
                </a:solidFill>
              </a:defRPr>
            </a:lvl1pPr>
          </a:lstStyle>
          <a:p>
            <a:r>
              <a:rPr lang="en-CA" dirty="0"/>
              <a:t>Section Transition Photo Photo</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7304" y="210757"/>
            <a:ext cx="1352816" cy="384133"/>
          </a:xfrm>
          <a:prstGeom prst="rect">
            <a:avLst/>
          </a:prstGeom>
        </p:spPr>
      </p:pic>
    </p:spTree>
    <p:extLst>
      <p:ext uri="{BB962C8B-B14F-4D97-AF65-F5344CB8AC3E}">
        <p14:creationId xmlns:p14="http://schemas.microsoft.com/office/powerpoint/2010/main" val="1138365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249199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85F0F29D-9156-494C-BECD-8A746E3D7FB4}" type="datetimeFigureOut">
              <a:rPr lang="en-CA" smtClean="0">
                <a:solidFill>
                  <a:srgbClr val="404040"/>
                </a:solidFill>
              </a:rPr>
              <a:pPr defTabSz="914400"/>
              <a:t>2019-11-25</a:t>
            </a:fld>
            <a:endParaRPr lang="en-CA">
              <a:solidFill>
                <a:srgbClr val="404040"/>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CA">
              <a:solidFill>
                <a:srgbClr val="404040"/>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EAC06C12-EF1F-4375-941E-FD1F495BC37C}" type="slidenum">
              <a:rPr lang="en-CA" smtClean="0">
                <a:solidFill>
                  <a:srgbClr val="404040"/>
                </a:solidFill>
              </a:rPr>
              <a:pPr defTabSz="914400"/>
              <a:t>‹#›</a:t>
            </a:fld>
            <a:endParaRPr lang="en-CA">
              <a:solidFill>
                <a:srgbClr val="404040"/>
              </a:solidFill>
            </a:endParaRPr>
          </a:p>
        </p:txBody>
      </p:sp>
    </p:spTree>
    <p:extLst>
      <p:ext uri="{BB962C8B-B14F-4D97-AF65-F5344CB8AC3E}">
        <p14:creationId xmlns:p14="http://schemas.microsoft.com/office/powerpoint/2010/main" val="14431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ransition Colour BG 4">
    <p:bg>
      <p:bgPr>
        <a:solidFill>
          <a:srgbClr val="004B55"/>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2864946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ransition Colour BG 4">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1264398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ransition Colour BG 2">
    <p:bg>
      <p:bgPr>
        <a:solidFill>
          <a:schemeClr val="accent6"/>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2852382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ransition Colour BG 1">
    <p:bg>
      <p:bgPr>
        <a:solidFill>
          <a:schemeClr val="accent4"/>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312069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ransition Colour BG 4">
    <p:bg>
      <p:bgPr>
        <a:solidFill>
          <a:srgbClr val="004B55"/>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1324957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ransition Colour BG 4">
    <p:bg>
      <p:bgPr>
        <a:solidFill>
          <a:srgbClr val="004B55"/>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2964102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ransition Colour BG 3">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312417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Colour BG 1">
    <p:bg>
      <p:bgPr>
        <a:solidFill>
          <a:srgbClr val="76ACA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133738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Colour BG 2">
    <p:bg>
      <p:bgPr>
        <a:solidFill>
          <a:srgbClr val="475536"/>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1129612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Colour BG 3">
    <p:bg>
      <p:bgPr>
        <a:solidFill>
          <a:srgbClr val="8EA366"/>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4076607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ransition Colour BG 4">
    <p:bg>
      <p:bgPr>
        <a:solidFill>
          <a:srgbClr val="687767"/>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85800" y="3220755"/>
            <a:ext cx="7772400" cy="1470025"/>
          </a:xfrm>
        </p:spPr>
        <p:txBody>
          <a:bodyPr>
            <a:normAutofit/>
          </a:bodyPr>
          <a:lstStyle>
            <a:lvl1pPr>
              <a:defRPr sz="3600">
                <a:solidFill>
                  <a:schemeClr val="bg1"/>
                </a:solidFill>
              </a:defRPr>
            </a:lvl1pPr>
          </a:lstStyle>
          <a:p>
            <a:r>
              <a:rPr lang="en-CA" dirty="0"/>
              <a:t>Transition</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7753" y="210757"/>
            <a:ext cx="1356574" cy="385200"/>
          </a:xfrm>
          <a:prstGeom prst="rect">
            <a:avLst/>
          </a:prstGeom>
        </p:spPr>
      </p:pic>
    </p:spTree>
    <p:extLst>
      <p:ext uri="{BB962C8B-B14F-4D97-AF65-F5344CB8AC3E}">
        <p14:creationId xmlns:p14="http://schemas.microsoft.com/office/powerpoint/2010/main" val="3754564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Horizont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8386" y="210757"/>
            <a:ext cx="1490653" cy="384133"/>
          </a:xfrm>
          <a:prstGeom prst="rect">
            <a:avLst/>
          </a:prstGeom>
        </p:spPr>
      </p:pic>
    </p:spTree>
    <p:extLst>
      <p:ext uri="{BB962C8B-B14F-4D97-AF65-F5344CB8AC3E}">
        <p14:creationId xmlns:p14="http://schemas.microsoft.com/office/powerpoint/2010/main" val="2704821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94767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80" r:id="rId20"/>
    <p:sldLayoutId id="2147483781" r:id="rId2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38650122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0" cy="6858000"/>
          </a:xfrm>
          <a:prstGeom prst="rect">
            <a:avLst/>
          </a:prstGeom>
        </p:spPr>
      </p:pic>
      <p:sp>
        <p:nvSpPr>
          <p:cNvPr id="14" name="TextBox 13"/>
          <p:cNvSpPr txBox="1"/>
          <p:nvPr/>
        </p:nvSpPr>
        <p:spPr>
          <a:xfrm>
            <a:off x="107505" y="6330806"/>
            <a:ext cx="8940796" cy="338554"/>
          </a:xfrm>
          <a:prstGeom prst="rect">
            <a:avLst/>
          </a:prstGeom>
          <a:noFill/>
        </p:spPr>
        <p:txBody>
          <a:bodyPr wrap="square" rtlCol="0">
            <a:spAutoFit/>
          </a:bodyPr>
          <a:lstStyle/>
          <a:p>
            <a:pPr algn="r"/>
            <a:r>
              <a:rPr lang="en-CA" sz="800" dirty="0">
                <a:solidFill>
                  <a:schemeClr val="bg1"/>
                </a:solidFill>
              </a:rPr>
              <a:t>NIMPO LAKE</a:t>
            </a:r>
            <a:endParaRPr lang="en-US" sz="800" dirty="0">
              <a:solidFill>
                <a:schemeClr val="bg1"/>
              </a:solidFill>
            </a:endParaRPr>
          </a:p>
          <a:p>
            <a:pPr algn="r"/>
            <a:r>
              <a:rPr lang="en-US" sz="800" dirty="0">
                <a:solidFill>
                  <a:schemeClr val="bg1"/>
                </a:solidFill>
              </a:rPr>
              <a:t>CARIBOO CHILCOTIN COAST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656" y="260648"/>
            <a:ext cx="2926800" cy="831067"/>
          </a:xfrm>
          <a:prstGeom prst="rect">
            <a:avLst/>
          </a:prstGeom>
        </p:spPr>
      </p:pic>
      <p:sp>
        <p:nvSpPr>
          <p:cNvPr id="2" name="Title 1"/>
          <p:cNvSpPr>
            <a:spLocks noGrp="1"/>
          </p:cNvSpPr>
          <p:nvPr>
            <p:ph type="ctrTitle"/>
          </p:nvPr>
        </p:nvSpPr>
        <p:spPr/>
        <p:txBody>
          <a:bodyPr/>
          <a:lstStyle/>
          <a:p>
            <a:r>
              <a:rPr lang="en-CA" dirty="0">
                <a:solidFill>
                  <a:schemeClr val="bg1"/>
                </a:solidFill>
              </a:rPr>
              <a:t>Let’s Talk Travel Media!</a:t>
            </a:r>
          </a:p>
        </p:txBody>
      </p:sp>
      <p:sp>
        <p:nvSpPr>
          <p:cNvPr id="6" name="Subtitle 5"/>
          <p:cNvSpPr>
            <a:spLocks noGrp="1"/>
          </p:cNvSpPr>
          <p:nvPr>
            <p:ph type="subTitle" idx="1"/>
          </p:nvPr>
        </p:nvSpPr>
        <p:spPr/>
        <p:txBody>
          <a:bodyPr>
            <a:normAutofit fontScale="85000" lnSpcReduction="20000"/>
          </a:bodyPr>
          <a:lstStyle/>
          <a:p>
            <a:r>
              <a:rPr lang="en-CA" dirty="0">
                <a:solidFill>
                  <a:schemeClr val="bg1"/>
                </a:solidFill>
              </a:rPr>
              <a:t>Mika Ryan</a:t>
            </a:r>
          </a:p>
          <a:p>
            <a:r>
              <a:rPr lang="en-CA" dirty="0">
                <a:solidFill>
                  <a:schemeClr val="bg1"/>
                </a:solidFill>
              </a:rPr>
              <a:t>Global Marketing Partnerships</a:t>
            </a:r>
          </a:p>
          <a:p>
            <a:r>
              <a:rPr lang="en-CA" dirty="0">
                <a:solidFill>
                  <a:schemeClr val="bg1"/>
                </a:solidFill>
              </a:rPr>
              <a:t>Destination British Columbia</a:t>
            </a:r>
          </a:p>
          <a:p>
            <a:r>
              <a:rPr lang="en-CA" dirty="0">
                <a:solidFill>
                  <a:schemeClr val="bg1"/>
                </a:solidFill>
              </a:rPr>
              <a:t>November 3, 2019</a:t>
            </a:r>
          </a:p>
        </p:txBody>
      </p:sp>
    </p:spTree>
    <p:extLst>
      <p:ext uri="{BB962C8B-B14F-4D97-AF65-F5344CB8AC3E}">
        <p14:creationId xmlns:p14="http://schemas.microsoft.com/office/powerpoint/2010/main" val="2219581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a:solidFill>
                  <a:schemeClr val="tx1"/>
                </a:solidFill>
              </a:rPr>
              <a:t>Tier 1 Media Outlets</a:t>
            </a:r>
          </a:p>
        </p:txBody>
      </p:sp>
      <p:pic>
        <p:nvPicPr>
          <p:cNvPr id="2050" name="Picture 2" descr="Image result for travel &amp; Leisu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48" y="2370365"/>
            <a:ext cx="1672361"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onely plane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1519" y="4144907"/>
            <a:ext cx="2268000" cy="12609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la time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1747" y="2101865"/>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Image result for national geographic traveller logo"/>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2058" name="Picture 10" descr="Image result for national geographic travelle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8836" y="2370365"/>
            <a:ext cx="1656000" cy="1656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an francisco chronicl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0462" y="2752394"/>
            <a:ext cx="1476000" cy="1476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BC Travel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396866"/>
            <a:ext cx="2448000" cy="1377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Outside Magazine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6836" y="4144906"/>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14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AE2C5-D391-41B4-AD15-ED90AC6EDA1F}"/>
              </a:ext>
            </a:extLst>
          </p:cNvPr>
          <p:cNvSpPr>
            <a:spLocks noGrp="1"/>
          </p:cNvSpPr>
          <p:nvPr>
            <p:ph type="title"/>
          </p:nvPr>
        </p:nvSpPr>
        <p:spPr>
          <a:xfrm>
            <a:off x="457200" y="667820"/>
            <a:ext cx="8229600" cy="1294544"/>
          </a:xfrm>
          <a:solidFill>
            <a:schemeClr val="accent1"/>
          </a:solidFill>
        </p:spPr>
        <p:txBody>
          <a:bodyPr>
            <a:normAutofit fontScale="90000"/>
          </a:bodyPr>
          <a:lstStyle/>
          <a:p>
            <a:br>
              <a:rPr lang="en-CA" dirty="0"/>
            </a:br>
            <a:r>
              <a:rPr lang="en-CA" sz="5300" dirty="0"/>
              <a:t>Tips on Researching Media</a:t>
            </a:r>
            <a:br>
              <a:rPr lang="en-CA" dirty="0"/>
            </a:br>
            <a:br>
              <a:rPr lang="en-CA" dirty="0"/>
            </a:br>
            <a:endParaRPr lang="en-CA" dirty="0"/>
          </a:p>
        </p:txBody>
      </p:sp>
      <p:sp>
        <p:nvSpPr>
          <p:cNvPr id="4" name="Content Placeholder 3">
            <a:extLst>
              <a:ext uri="{FF2B5EF4-FFF2-40B4-BE49-F238E27FC236}">
                <a16:creationId xmlns:a16="http://schemas.microsoft.com/office/drawing/2014/main" id="{3686478F-7B4B-4372-9B3B-430DBDE65CF8}"/>
              </a:ext>
            </a:extLst>
          </p:cNvPr>
          <p:cNvSpPr>
            <a:spLocks noGrp="1"/>
          </p:cNvSpPr>
          <p:nvPr>
            <p:ph idx="1"/>
          </p:nvPr>
        </p:nvSpPr>
        <p:spPr>
          <a:xfrm>
            <a:off x="251716" y="1859340"/>
            <a:ext cx="8229600" cy="3499918"/>
          </a:xfrm>
        </p:spPr>
        <p:txBody>
          <a:bodyPr>
            <a:normAutofit/>
          </a:bodyPr>
          <a:lstStyle/>
          <a:p>
            <a:endParaRPr lang="en-CA" sz="2250" dirty="0"/>
          </a:p>
          <a:p>
            <a:endParaRPr lang="en-CA" sz="2250" dirty="0"/>
          </a:p>
        </p:txBody>
      </p:sp>
      <p:sp>
        <p:nvSpPr>
          <p:cNvPr id="2" name="Rectangle 1">
            <a:extLst>
              <a:ext uri="{FF2B5EF4-FFF2-40B4-BE49-F238E27FC236}">
                <a16:creationId xmlns:a16="http://schemas.microsoft.com/office/drawing/2014/main" id="{819A0EE3-2ABA-4CAB-8876-6C15D61F1081}"/>
              </a:ext>
            </a:extLst>
          </p:cNvPr>
          <p:cNvSpPr/>
          <p:nvPr/>
        </p:nvSpPr>
        <p:spPr>
          <a:xfrm>
            <a:off x="883577" y="1859340"/>
            <a:ext cx="7048071" cy="4893647"/>
          </a:xfrm>
          <a:prstGeom prst="rect">
            <a:avLst/>
          </a:prstGeom>
        </p:spPr>
        <p:txBody>
          <a:bodyPr wrap="square">
            <a:spAutoFit/>
          </a:bodyPr>
          <a:lstStyle/>
          <a:p>
            <a:pPr lvl="0"/>
            <a:endParaRPr lang="en-US" dirty="0"/>
          </a:p>
          <a:p>
            <a:pPr lvl="0"/>
            <a:endParaRPr lang="en-US" sz="2000" dirty="0"/>
          </a:p>
          <a:p>
            <a:pPr lvl="0"/>
            <a:r>
              <a:rPr lang="en-US" sz="2000" dirty="0"/>
              <a:t>Watch TV and listen to radio shows that focus on travel, and get to know the style and topics covered by the presenters</a:t>
            </a:r>
          </a:p>
          <a:p>
            <a:pPr lvl="0"/>
            <a:endParaRPr lang="en-CA" sz="2000" dirty="0"/>
          </a:p>
          <a:p>
            <a:pPr lvl="0"/>
            <a:r>
              <a:rPr lang="en-US" sz="2000" dirty="0"/>
              <a:t>Read travel magazines and newspaper travel sections. See what trends might be regularly covered, and think about whether your product fits any of these trends</a:t>
            </a:r>
          </a:p>
          <a:p>
            <a:pPr lvl="0"/>
            <a:endParaRPr lang="en-CA" sz="2000" dirty="0"/>
          </a:p>
          <a:p>
            <a:pPr lvl="0"/>
            <a:r>
              <a:rPr lang="en-US" sz="2000" dirty="0"/>
              <a:t>Pay attention to the ‘bylines’ – the names of writers to whom an article is attributed. You will likely start to recognize regular contributors and know their interests and style of writing</a:t>
            </a:r>
          </a:p>
          <a:p>
            <a:pPr lvl="0"/>
            <a:endParaRPr lang="en-CA" dirty="0"/>
          </a:p>
          <a:p>
            <a:br>
              <a:rPr lang="en-CA" b="1" dirty="0"/>
            </a:br>
            <a:endParaRPr lang="en-US" dirty="0"/>
          </a:p>
        </p:txBody>
      </p:sp>
    </p:spTree>
    <p:extLst>
      <p:ext uri="{BB962C8B-B14F-4D97-AF65-F5344CB8AC3E}">
        <p14:creationId xmlns:p14="http://schemas.microsoft.com/office/powerpoint/2010/main" val="4063185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AE2C5-D391-41B4-AD15-ED90AC6EDA1F}"/>
              </a:ext>
            </a:extLst>
          </p:cNvPr>
          <p:cNvSpPr>
            <a:spLocks noGrp="1"/>
          </p:cNvSpPr>
          <p:nvPr>
            <p:ph type="title"/>
          </p:nvPr>
        </p:nvSpPr>
        <p:spPr>
          <a:xfrm>
            <a:off x="457200" y="667820"/>
            <a:ext cx="8229600" cy="1294544"/>
          </a:xfrm>
          <a:solidFill>
            <a:schemeClr val="accent1"/>
          </a:solidFill>
        </p:spPr>
        <p:txBody>
          <a:bodyPr>
            <a:normAutofit fontScale="90000"/>
          </a:bodyPr>
          <a:lstStyle/>
          <a:p>
            <a:br>
              <a:rPr lang="en-CA" dirty="0"/>
            </a:br>
            <a:br>
              <a:rPr lang="en-CA" dirty="0"/>
            </a:br>
            <a:r>
              <a:rPr lang="en-CA" sz="5300" dirty="0"/>
              <a:t>Tips on Researching Media</a:t>
            </a:r>
            <a:br>
              <a:rPr lang="en-CA" dirty="0"/>
            </a:br>
            <a:br>
              <a:rPr lang="en-CA" dirty="0"/>
            </a:br>
            <a:endParaRPr lang="en-CA" dirty="0"/>
          </a:p>
        </p:txBody>
      </p:sp>
      <p:sp>
        <p:nvSpPr>
          <p:cNvPr id="4" name="Content Placeholder 3">
            <a:extLst>
              <a:ext uri="{FF2B5EF4-FFF2-40B4-BE49-F238E27FC236}">
                <a16:creationId xmlns:a16="http://schemas.microsoft.com/office/drawing/2014/main" id="{3686478F-7B4B-4372-9B3B-430DBDE65CF8}"/>
              </a:ext>
            </a:extLst>
          </p:cNvPr>
          <p:cNvSpPr>
            <a:spLocks noGrp="1"/>
          </p:cNvSpPr>
          <p:nvPr>
            <p:ph idx="1"/>
          </p:nvPr>
        </p:nvSpPr>
        <p:spPr>
          <a:xfrm>
            <a:off x="251716" y="1859340"/>
            <a:ext cx="8229600" cy="3499918"/>
          </a:xfrm>
        </p:spPr>
        <p:txBody>
          <a:bodyPr>
            <a:normAutofit/>
          </a:bodyPr>
          <a:lstStyle/>
          <a:p>
            <a:endParaRPr lang="en-CA" sz="2250" dirty="0"/>
          </a:p>
          <a:p>
            <a:endParaRPr lang="en-CA" sz="2250" dirty="0"/>
          </a:p>
        </p:txBody>
      </p:sp>
      <p:sp>
        <p:nvSpPr>
          <p:cNvPr id="2" name="Rectangle 1">
            <a:extLst>
              <a:ext uri="{FF2B5EF4-FFF2-40B4-BE49-F238E27FC236}">
                <a16:creationId xmlns:a16="http://schemas.microsoft.com/office/drawing/2014/main" id="{819A0EE3-2ABA-4CAB-8876-6C15D61F1081}"/>
              </a:ext>
            </a:extLst>
          </p:cNvPr>
          <p:cNvSpPr/>
          <p:nvPr/>
        </p:nvSpPr>
        <p:spPr>
          <a:xfrm>
            <a:off x="883577" y="1859340"/>
            <a:ext cx="7048071" cy="5078313"/>
          </a:xfrm>
          <a:prstGeom prst="rect">
            <a:avLst/>
          </a:prstGeom>
        </p:spPr>
        <p:txBody>
          <a:bodyPr wrap="square">
            <a:spAutoFit/>
          </a:bodyPr>
          <a:lstStyle/>
          <a:p>
            <a:pPr lvl="0"/>
            <a:endParaRPr lang="en-US" dirty="0"/>
          </a:p>
          <a:p>
            <a:pPr lvl="0"/>
            <a:r>
              <a:rPr lang="en-US" dirty="0"/>
              <a:t>Use social media to follow conversations and travel trends of interest. Many journalists – and potential </a:t>
            </a:r>
            <a:r>
              <a:rPr lang="en-US" dirty="0" err="1"/>
              <a:t>travellers</a:t>
            </a:r>
            <a:r>
              <a:rPr lang="en-US" dirty="0"/>
              <a:t> – use social media to research potential destinations</a:t>
            </a:r>
          </a:p>
          <a:p>
            <a:pPr lvl="0"/>
            <a:endParaRPr lang="en-CA" dirty="0"/>
          </a:p>
          <a:p>
            <a:pPr lvl="0"/>
            <a:r>
              <a:rPr lang="en-US" dirty="0"/>
              <a:t>Follow social media influencers who specialize in your business sector (i.e. outdoor adventure) or story niche (i.e. food) on their chosen social channels to see what they post</a:t>
            </a:r>
          </a:p>
          <a:p>
            <a:pPr lvl="0"/>
            <a:endParaRPr lang="en-CA" dirty="0"/>
          </a:p>
          <a:p>
            <a:pPr lvl="0"/>
            <a:r>
              <a:rPr lang="en-US" dirty="0"/>
              <a:t>Check out travel-oriented websites and blogs. See what is being discussed and by who</a:t>
            </a:r>
          </a:p>
          <a:p>
            <a:pPr lvl="0"/>
            <a:endParaRPr lang="en-CA" dirty="0"/>
          </a:p>
          <a:p>
            <a:pPr lvl="0"/>
            <a:r>
              <a:rPr lang="en-US" dirty="0"/>
              <a:t>Work with your local, regional and provincial DMOs. They have existing relationships and experience working with travel media and can assist with advice and introductions</a:t>
            </a:r>
            <a:endParaRPr lang="en-CA" dirty="0"/>
          </a:p>
          <a:p>
            <a:r>
              <a:rPr lang="en-US" dirty="0"/>
              <a:t> </a:t>
            </a:r>
            <a:endParaRPr lang="en-CA" dirty="0"/>
          </a:p>
          <a:p>
            <a:br>
              <a:rPr lang="en-CA" b="1" dirty="0"/>
            </a:br>
            <a:endParaRPr lang="en-US" dirty="0"/>
          </a:p>
        </p:txBody>
      </p:sp>
    </p:spTree>
    <p:extLst>
      <p:ext uri="{BB962C8B-B14F-4D97-AF65-F5344CB8AC3E}">
        <p14:creationId xmlns:p14="http://schemas.microsoft.com/office/powerpoint/2010/main" val="2751267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9144000" cy="6858000"/>
          </a:xfrm>
          <a:prstGeom prst="rect">
            <a:avLst/>
          </a:prstGeom>
        </p:spPr>
      </p:pic>
      <p:sp>
        <p:nvSpPr>
          <p:cNvPr id="4" name="TextBox 3"/>
          <p:cNvSpPr txBox="1"/>
          <p:nvPr/>
        </p:nvSpPr>
        <p:spPr>
          <a:xfrm>
            <a:off x="107505" y="6330806"/>
            <a:ext cx="8940796" cy="338554"/>
          </a:xfrm>
          <a:prstGeom prst="rect">
            <a:avLst/>
          </a:prstGeom>
          <a:noFill/>
        </p:spPr>
        <p:txBody>
          <a:bodyPr wrap="square" rtlCol="0">
            <a:spAutoFit/>
          </a:bodyPr>
          <a:lstStyle/>
          <a:p>
            <a:pPr algn="r"/>
            <a:r>
              <a:rPr lang="en-CA" sz="800" dirty="0">
                <a:solidFill>
                  <a:schemeClr val="bg1"/>
                </a:solidFill>
              </a:rPr>
              <a:t>WHITTON LAKE</a:t>
            </a:r>
            <a:endParaRPr lang="en-US" sz="800" dirty="0">
              <a:solidFill>
                <a:schemeClr val="bg1"/>
              </a:solidFill>
            </a:endParaRPr>
          </a:p>
          <a:p>
            <a:pPr algn="r"/>
            <a:r>
              <a:rPr lang="en-US" sz="800" dirty="0">
                <a:solidFill>
                  <a:schemeClr val="bg1"/>
                </a:solidFill>
              </a:rPr>
              <a:t>CARIBOO CHILCOTIN COAST</a:t>
            </a:r>
          </a:p>
        </p:txBody>
      </p:sp>
      <p:pic>
        <p:nvPicPr>
          <p:cNvPr id="5" name="Picture 4" descr="Horizont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907" y="318595"/>
            <a:ext cx="2928412" cy="754635"/>
          </a:xfrm>
          <a:prstGeom prst="rect">
            <a:avLst/>
          </a:prstGeom>
        </p:spPr>
      </p:pic>
      <p:sp>
        <p:nvSpPr>
          <p:cNvPr id="9" name="Text Placeholder 8">
            <a:extLst>
              <a:ext uri="{FF2B5EF4-FFF2-40B4-BE49-F238E27FC236}">
                <a16:creationId xmlns:a16="http://schemas.microsoft.com/office/drawing/2014/main" id="{37B4C750-3D05-46B3-B4B7-9A5A9F427C91}"/>
              </a:ext>
            </a:extLst>
          </p:cNvPr>
          <p:cNvSpPr>
            <a:spLocks noGrp="1"/>
          </p:cNvSpPr>
          <p:nvPr>
            <p:ph type="body" sz="quarter" idx="12"/>
          </p:nvPr>
        </p:nvSpPr>
        <p:spPr>
          <a:xfrm>
            <a:off x="541338" y="1997252"/>
            <a:ext cx="8096250" cy="4259710"/>
          </a:xfrm>
        </p:spPr>
        <p:txBody>
          <a:bodyPr>
            <a:normAutofit/>
          </a:bodyPr>
          <a:lstStyle/>
          <a:p>
            <a:pPr marL="0" lvl="0" indent="0">
              <a:buNone/>
            </a:pPr>
            <a:r>
              <a:rPr lang="en-US" dirty="0">
                <a:solidFill>
                  <a:schemeClr val="bg1"/>
                </a:solidFill>
              </a:rPr>
              <a:t>Fact sheet with details of your company: who, what, where, when, why</a:t>
            </a:r>
          </a:p>
          <a:p>
            <a:pPr marL="0" lvl="0" indent="0">
              <a:buNone/>
            </a:pPr>
            <a:endParaRPr lang="en-CA" sz="1100" dirty="0">
              <a:solidFill>
                <a:schemeClr val="bg1"/>
              </a:solidFill>
            </a:endParaRPr>
          </a:p>
          <a:p>
            <a:pPr marL="0" lvl="0" indent="0">
              <a:buNone/>
            </a:pPr>
            <a:r>
              <a:rPr lang="en-US" dirty="0">
                <a:solidFill>
                  <a:schemeClr val="bg1"/>
                </a:solidFill>
              </a:rPr>
              <a:t>Backgrounders detailing unique aspects of your product</a:t>
            </a:r>
          </a:p>
          <a:p>
            <a:pPr marL="0" lvl="0" indent="0">
              <a:buNone/>
            </a:pPr>
            <a:endParaRPr lang="en-CA" sz="1000" dirty="0">
              <a:solidFill>
                <a:schemeClr val="bg1"/>
              </a:solidFill>
            </a:endParaRPr>
          </a:p>
          <a:p>
            <a:pPr marL="0" lvl="0" indent="0">
              <a:buNone/>
            </a:pPr>
            <a:r>
              <a:rPr lang="en-US" dirty="0">
                <a:solidFill>
                  <a:schemeClr val="bg1"/>
                </a:solidFill>
              </a:rPr>
              <a:t>Story starters about your business</a:t>
            </a:r>
          </a:p>
          <a:p>
            <a:pPr marL="0" lvl="0" indent="0">
              <a:buNone/>
            </a:pPr>
            <a:endParaRPr lang="en-CA" sz="1000" dirty="0">
              <a:solidFill>
                <a:schemeClr val="bg1"/>
              </a:solidFill>
            </a:endParaRPr>
          </a:p>
          <a:p>
            <a:pPr marL="0" lvl="0" indent="0">
              <a:buNone/>
            </a:pPr>
            <a:r>
              <a:rPr lang="en-US" dirty="0">
                <a:solidFill>
                  <a:schemeClr val="bg1"/>
                </a:solidFill>
              </a:rPr>
              <a:t>Images &amp; Videos</a:t>
            </a:r>
          </a:p>
          <a:p>
            <a:pPr marL="0" lvl="0" indent="0">
              <a:buNone/>
            </a:pPr>
            <a:endParaRPr lang="en-CA" sz="1000" dirty="0">
              <a:solidFill>
                <a:schemeClr val="bg1"/>
              </a:solidFill>
            </a:endParaRPr>
          </a:p>
          <a:p>
            <a:pPr marL="0" lvl="0" indent="0">
              <a:buNone/>
            </a:pPr>
            <a:r>
              <a:rPr lang="en-US" dirty="0">
                <a:solidFill>
                  <a:schemeClr val="bg1"/>
                </a:solidFill>
              </a:rPr>
              <a:t>Maps, if applicable</a:t>
            </a:r>
            <a:endParaRPr lang="en-CA" dirty="0">
              <a:solidFill>
                <a:schemeClr val="bg1"/>
              </a:solidFill>
            </a:endParaRPr>
          </a:p>
          <a:p>
            <a:endParaRPr lang="en-CA" dirty="0">
              <a:solidFill>
                <a:schemeClr val="bg1"/>
              </a:solidFill>
            </a:endParaRPr>
          </a:p>
        </p:txBody>
      </p:sp>
      <p:sp>
        <p:nvSpPr>
          <p:cNvPr id="7" name="Text Placeholder 6">
            <a:extLst>
              <a:ext uri="{FF2B5EF4-FFF2-40B4-BE49-F238E27FC236}">
                <a16:creationId xmlns:a16="http://schemas.microsoft.com/office/drawing/2014/main" id="{00AEF017-DD25-4BD6-A0F8-B242FD48072D}"/>
              </a:ext>
            </a:extLst>
          </p:cNvPr>
          <p:cNvSpPr>
            <a:spLocks noGrp="1"/>
          </p:cNvSpPr>
          <p:nvPr>
            <p:ph type="body" sz="quarter" idx="10"/>
          </p:nvPr>
        </p:nvSpPr>
        <p:spPr/>
        <p:txBody>
          <a:bodyPr>
            <a:noAutofit/>
          </a:bodyPr>
          <a:lstStyle/>
          <a:p>
            <a:r>
              <a:rPr lang="en-CA" sz="4000" dirty="0">
                <a:solidFill>
                  <a:schemeClr val="bg1"/>
                </a:solidFill>
              </a:rPr>
              <a:t>Media Tools</a:t>
            </a:r>
          </a:p>
        </p:txBody>
      </p:sp>
    </p:spTree>
    <p:extLst>
      <p:ext uri="{BB962C8B-B14F-4D97-AF65-F5344CB8AC3E}">
        <p14:creationId xmlns:p14="http://schemas.microsoft.com/office/powerpoint/2010/main" val="133286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AE2C5-D391-41B4-AD15-ED90AC6EDA1F}"/>
              </a:ext>
            </a:extLst>
          </p:cNvPr>
          <p:cNvSpPr>
            <a:spLocks noGrp="1"/>
          </p:cNvSpPr>
          <p:nvPr>
            <p:ph type="title"/>
          </p:nvPr>
        </p:nvSpPr>
        <p:spPr>
          <a:xfrm>
            <a:off x="-92467" y="685830"/>
            <a:ext cx="9236467" cy="1718549"/>
          </a:xfrm>
          <a:solidFill>
            <a:schemeClr val="accent1"/>
          </a:solidFill>
        </p:spPr>
        <p:txBody>
          <a:bodyPr>
            <a:normAutofit fontScale="90000"/>
          </a:bodyPr>
          <a:lstStyle/>
          <a:p>
            <a:pPr algn="ctr"/>
            <a:br>
              <a:rPr lang="en-CA" dirty="0"/>
            </a:br>
            <a:br>
              <a:rPr lang="en-CA" dirty="0"/>
            </a:br>
            <a:br>
              <a:rPr lang="en-CA" dirty="0"/>
            </a:br>
            <a:r>
              <a:rPr lang="en-US" sz="5400" dirty="0"/>
              <a:t>Sure-Fire Tips to Get Your Pitch Open and Read</a:t>
            </a:r>
            <a:br>
              <a:rPr lang="en-US" sz="5400" dirty="0"/>
            </a:br>
            <a:br>
              <a:rPr lang="en-CA" dirty="0"/>
            </a:br>
            <a:br>
              <a:rPr lang="en-CA" dirty="0"/>
            </a:br>
            <a:endParaRPr lang="en-CA" dirty="0"/>
          </a:p>
        </p:txBody>
      </p:sp>
      <p:sp>
        <p:nvSpPr>
          <p:cNvPr id="4" name="Content Placeholder 3">
            <a:extLst>
              <a:ext uri="{FF2B5EF4-FFF2-40B4-BE49-F238E27FC236}">
                <a16:creationId xmlns:a16="http://schemas.microsoft.com/office/drawing/2014/main" id="{3686478F-7B4B-4372-9B3B-430DBDE65CF8}"/>
              </a:ext>
            </a:extLst>
          </p:cNvPr>
          <p:cNvSpPr>
            <a:spLocks noGrp="1"/>
          </p:cNvSpPr>
          <p:nvPr>
            <p:ph idx="1"/>
          </p:nvPr>
        </p:nvSpPr>
        <p:spPr/>
        <p:txBody>
          <a:bodyPr>
            <a:normAutofit/>
          </a:bodyPr>
          <a:lstStyle/>
          <a:p>
            <a:endParaRPr lang="en-CA" sz="2250" dirty="0"/>
          </a:p>
          <a:p>
            <a:endParaRPr lang="en-CA" sz="1000" dirty="0"/>
          </a:p>
        </p:txBody>
      </p:sp>
      <p:sp>
        <p:nvSpPr>
          <p:cNvPr id="2" name="Rectangle 1">
            <a:extLst>
              <a:ext uri="{FF2B5EF4-FFF2-40B4-BE49-F238E27FC236}">
                <a16:creationId xmlns:a16="http://schemas.microsoft.com/office/drawing/2014/main" id="{819A0EE3-2ABA-4CAB-8876-6C15D61F1081}"/>
              </a:ext>
            </a:extLst>
          </p:cNvPr>
          <p:cNvSpPr/>
          <p:nvPr/>
        </p:nvSpPr>
        <p:spPr>
          <a:xfrm>
            <a:off x="883577" y="1859340"/>
            <a:ext cx="7048071" cy="1200329"/>
          </a:xfrm>
          <a:prstGeom prst="rect">
            <a:avLst/>
          </a:prstGeom>
        </p:spPr>
        <p:txBody>
          <a:bodyPr wrap="square">
            <a:spAutoFit/>
          </a:bodyPr>
          <a:lstStyle/>
          <a:p>
            <a:pPr lvl="0"/>
            <a:endParaRPr lang="en-US" dirty="0"/>
          </a:p>
          <a:p>
            <a:r>
              <a:rPr lang="en-US" dirty="0"/>
              <a:t> </a:t>
            </a:r>
            <a:endParaRPr lang="en-CA" dirty="0"/>
          </a:p>
          <a:p>
            <a:br>
              <a:rPr lang="en-CA" b="1" dirty="0"/>
            </a:br>
            <a:endParaRPr lang="en-US" dirty="0"/>
          </a:p>
        </p:txBody>
      </p:sp>
      <p:sp>
        <p:nvSpPr>
          <p:cNvPr id="5" name="Rectangle 4">
            <a:extLst>
              <a:ext uri="{FF2B5EF4-FFF2-40B4-BE49-F238E27FC236}">
                <a16:creationId xmlns:a16="http://schemas.microsoft.com/office/drawing/2014/main" id="{1DEDB11B-86A5-4DA7-ACFD-CC957F045768}"/>
              </a:ext>
            </a:extLst>
          </p:cNvPr>
          <p:cNvSpPr/>
          <p:nvPr/>
        </p:nvSpPr>
        <p:spPr>
          <a:xfrm>
            <a:off x="457200" y="1490008"/>
            <a:ext cx="6400800" cy="5262979"/>
          </a:xfrm>
          <a:prstGeom prst="rect">
            <a:avLst/>
          </a:prstGeom>
        </p:spPr>
        <p:txBody>
          <a:bodyPr wrap="square">
            <a:spAutoFit/>
          </a:bodyPr>
          <a:lstStyle/>
          <a:p>
            <a:endParaRPr lang="en-CA" dirty="0">
              <a:latin typeface="NeutrafaceText-Demi"/>
            </a:endParaRPr>
          </a:p>
          <a:p>
            <a:endParaRPr lang="en-CA" dirty="0">
              <a:latin typeface="NeutrafaceText-Demi"/>
            </a:endParaRPr>
          </a:p>
          <a:p>
            <a:endParaRPr lang="en-CA" dirty="0">
              <a:latin typeface="NeutrafaceText-Demi"/>
            </a:endParaRPr>
          </a:p>
          <a:p>
            <a:endParaRPr lang="en-CA" sz="2800" dirty="0"/>
          </a:p>
          <a:p>
            <a:r>
              <a:rPr lang="en-CA" sz="2800" dirty="0"/>
              <a:t>Have something to say</a:t>
            </a:r>
          </a:p>
          <a:p>
            <a:endParaRPr lang="en-CA" sz="1000" dirty="0"/>
          </a:p>
          <a:p>
            <a:r>
              <a:rPr lang="en-US" sz="2800" dirty="0"/>
              <a:t>Spend the most time on your subject line</a:t>
            </a:r>
          </a:p>
          <a:p>
            <a:endParaRPr lang="en-US" sz="1000" dirty="0"/>
          </a:p>
          <a:p>
            <a:r>
              <a:rPr lang="en-US" sz="2800" dirty="0"/>
              <a:t>Your headline and subhead are also critical</a:t>
            </a:r>
          </a:p>
          <a:p>
            <a:endParaRPr lang="en-US" sz="1000" dirty="0"/>
          </a:p>
          <a:p>
            <a:r>
              <a:rPr lang="en-US" sz="2800" dirty="0"/>
              <a:t>Put your news and basic information in the first two paragraphs</a:t>
            </a:r>
          </a:p>
          <a:p>
            <a:endParaRPr lang="en-US" sz="2800" dirty="0"/>
          </a:p>
        </p:txBody>
      </p:sp>
    </p:spTree>
    <p:extLst>
      <p:ext uri="{BB962C8B-B14F-4D97-AF65-F5344CB8AC3E}">
        <p14:creationId xmlns:p14="http://schemas.microsoft.com/office/powerpoint/2010/main" val="222741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AE2C5-D391-41B4-AD15-ED90AC6EDA1F}"/>
              </a:ext>
            </a:extLst>
          </p:cNvPr>
          <p:cNvSpPr>
            <a:spLocks noGrp="1"/>
          </p:cNvSpPr>
          <p:nvPr>
            <p:ph type="title"/>
          </p:nvPr>
        </p:nvSpPr>
        <p:spPr>
          <a:xfrm>
            <a:off x="1" y="731837"/>
            <a:ext cx="9144000" cy="1600397"/>
          </a:xfrm>
          <a:solidFill>
            <a:schemeClr val="accent1"/>
          </a:solidFill>
        </p:spPr>
        <p:txBody>
          <a:bodyPr>
            <a:normAutofit fontScale="90000"/>
          </a:bodyPr>
          <a:lstStyle/>
          <a:p>
            <a:pPr algn="ctr"/>
            <a:br>
              <a:rPr lang="en-CA" dirty="0"/>
            </a:br>
            <a:br>
              <a:rPr lang="en-CA" dirty="0"/>
            </a:br>
            <a:br>
              <a:rPr lang="en-CA" dirty="0"/>
            </a:br>
            <a:r>
              <a:rPr lang="en-US" sz="5400" dirty="0"/>
              <a:t>Sure-Fire Tips to Get Your Pitch Open and Read</a:t>
            </a:r>
            <a:br>
              <a:rPr lang="en-US" sz="5400" dirty="0"/>
            </a:br>
            <a:br>
              <a:rPr lang="en-CA" dirty="0"/>
            </a:br>
            <a:br>
              <a:rPr lang="en-CA" dirty="0"/>
            </a:br>
            <a:endParaRPr lang="en-CA" dirty="0"/>
          </a:p>
        </p:txBody>
      </p:sp>
      <p:sp>
        <p:nvSpPr>
          <p:cNvPr id="4" name="Content Placeholder 3">
            <a:extLst>
              <a:ext uri="{FF2B5EF4-FFF2-40B4-BE49-F238E27FC236}">
                <a16:creationId xmlns:a16="http://schemas.microsoft.com/office/drawing/2014/main" id="{3686478F-7B4B-4372-9B3B-430DBDE65CF8}"/>
              </a:ext>
            </a:extLst>
          </p:cNvPr>
          <p:cNvSpPr>
            <a:spLocks noGrp="1"/>
          </p:cNvSpPr>
          <p:nvPr>
            <p:ph idx="1"/>
          </p:nvPr>
        </p:nvSpPr>
        <p:spPr/>
        <p:txBody>
          <a:bodyPr>
            <a:normAutofit/>
          </a:bodyPr>
          <a:lstStyle/>
          <a:p>
            <a:endParaRPr lang="en-CA" sz="2250" dirty="0"/>
          </a:p>
          <a:p>
            <a:endParaRPr lang="en-CA" sz="2250" dirty="0"/>
          </a:p>
        </p:txBody>
      </p:sp>
      <p:sp>
        <p:nvSpPr>
          <p:cNvPr id="2" name="Rectangle 1">
            <a:extLst>
              <a:ext uri="{FF2B5EF4-FFF2-40B4-BE49-F238E27FC236}">
                <a16:creationId xmlns:a16="http://schemas.microsoft.com/office/drawing/2014/main" id="{819A0EE3-2ABA-4CAB-8876-6C15D61F1081}"/>
              </a:ext>
            </a:extLst>
          </p:cNvPr>
          <p:cNvSpPr/>
          <p:nvPr/>
        </p:nvSpPr>
        <p:spPr>
          <a:xfrm>
            <a:off x="883577" y="1859340"/>
            <a:ext cx="7048071" cy="1200329"/>
          </a:xfrm>
          <a:prstGeom prst="rect">
            <a:avLst/>
          </a:prstGeom>
        </p:spPr>
        <p:txBody>
          <a:bodyPr wrap="square">
            <a:spAutoFit/>
          </a:bodyPr>
          <a:lstStyle/>
          <a:p>
            <a:pPr lvl="0"/>
            <a:endParaRPr lang="en-US" dirty="0"/>
          </a:p>
          <a:p>
            <a:r>
              <a:rPr lang="en-US" dirty="0"/>
              <a:t> </a:t>
            </a:r>
            <a:endParaRPr lang="en-CA" dirty="0"/>
          </a:p>
          <a:p>
            <a:br>
              <a:rPr lang="en-CA" b="1" dirty="0"/>
            </a:br>
            <a:endParaRPr lang="en-US" dirty="0"/>
          </a:p>
        </p:txBody>
      </p:sp>
      <p:sp>
        <p:nvSpPr>
          <p:cNvPr id="5" name="Rectangle 4">
            <a:extLst>
              <a:ext uri="{FF2B5EF4-FFF2-40B4-BE49-F238E27FC236}">
                <a16:creationId xmlns:a16="http://schemas.microsoft.com/office/drawing/2014/main" id="{1DEDB11B-86A5-4DA7-ACFD-CC957F045768}"/>
              </a:ext>
            </a:extLst>
          </p:cNvPr>
          <p:cNvSpPr/>
          <p:nvPr/>
        </p:nvSpPr>
        <p:spPr>
          <a:xfrm>
            <a:off x="441789" y="1490008"/>
            <a:ext cx="6416211" cy="3970318"/>
          </a:xfrm>
          <a:prstGeom prst="rect">
            <a:avLst/>
          </a:prstGeom>
        </p:spPr>
        <p:txBody>
          <a:bodyPr wrap="square">
            <a:spAutoFit/>
          </a:bodyPr>
          <a:lstStyle/>
          <a:p>
            <a:endParaRPr lang="en-CA" sz="2800" dirty="0">
              <a:latin typeface="NeutrafaceText-Demi"/>
            </a:endParaRPr>
          </a:p>
          <a:p>
            <a:endParaRPr lang="en-CA" sz="2800" dirty="0"/>
          </a:p>
          <a:p>
            <a:endParaRPr lang="en-US" sz="2800" dirty="0"/>
          </a:p>
          <a:p>
            <a:r>
              <a:rPr lang="en-US" sz="2800" dirty="0"/>
              <a:t>Reporters love quotes, statistics,</a:t>
            </a:r>
          </a:p>
          <a:p>
            <a:r>
              <a:rPr lang="en-US" sz="2800" dirty="0"/>
              <a:t>context, insight, and visuals</a:t>
            </a:r>
          </a:p>
          <a:p>
            <a:endParaRPr lang="en-US" sz="2800" dirty="0"/>
          </a:p>
          <a:p>
            <a:r>
              <a:rPr lang="en-US" sz="2800" dirty="0"/>
              <a:t>Pitching to the U.S?</a:t>
            </a:r>
          </a:p>
          <a:p>
            <a:endParaRPr lang="en-US" sz="2800" dirty="0"/>
          </a:p>
          <a:p>
            <a:r>
              <a:rPr lang="en-CA" sz="2800" dirty="0"/>
              <a:t>Is your messaging tight?</a:t>
            </a:r>
          </a:p>
        </p:txBody>
      </p:sp>
    </p:spTree>
    <p:extLst>
      <p:ext uri="{BB962C8B-B14F-4D97-AF65-F5344CB8AC3E}">
        <p14:creationId xmlns:p14="http://schemas.microsoft.com/office/powerpoint/2010/main" val="1264575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1B187C-11DE-49ED-986D-C27589DC8FBB}"/>
              </a:ext>
            </a:extLst>
          </p:cNvPr>
          <p:cNvPicPr>
            <a:picLocks noChangeAspect="1"/>
          </p:cNvPicPr>
          <p:nvPr/>
        </p:nvPicPr>
        <p:blipFill>
          <a:blip r:embed="rId3"/>
          <a:stretch>
            <a:fillRect/>
          </a:stretch>
        </p:blipFill>
        <p:spPr>
          <a:xfrm>
            <a:off x="0" y="0"/>
            <a:ext cx="9144000" cy="7890812"/>
          </a:xfrm>
          <a:prstGeom prst="rect">
            <a:avLst/>
          </a:prstGeom>
        </p:spPr>
      </p:pic>
      <p:sp>
        <p:nvSpPr>
          <p:cNvPr id="5" name="TextBox 4">
            <a:extLst>
              <a:ext uri="{FF2B5EF4-FFF2-40B4-BE49-F238E27FC236}">
                <a16:creationId xmlns:a16="http://schemas.microsoft.com/office/drawing/2014/main" id="{D619BDDE-88D4-4373-9DD6-D5F2B4142D0D}"/>
              </a:ext>
            </a:extLst>
          </p:cNvPr>
          <p:cNvSpPr txBox="1"/>
          <p:nvPr/>
        </p:nvSpPr>
        <p:spPr>
          <a:xfrm>
            <a:off x="4084320" y="609600"/>
            <a:ext cx="2122119" cy="523220"/>
          </a:xfrm>
          <a:prstGeom prst="rect">
            <a:avLst/>
          </a:prstGeom>
          <a:noFill/>
        </p:spPr>
        <p:txBody>
          <a:bodyPr wrap="none" rtlCol="0">
            <a:spAutoFit/>
          </a:bodyPr>
          <a:lstStyle/>
          <a:p>
            <a:r>
              <a:rPr lang="en-CA" sz="2800" b="1" dirty="0">
                <a:solidFill>
                  <a:schemeClr val="bg1"/>
                </a:solidFill>
              </a:rPr>
              <a:t>Press Trips</a:t>
            </a:r>
          </a:p>
        </p:txBody>
      </p:sp>
    </p:spTree>
    <p:extLst>
      <p:ext uri="{BB962C8B-B14F-4D97-AF65-F5344CB8AC3E}">
        <p14:creationId xmlns:p14="http://schemas.microsoft.com/office/powerpoint/2010/main" val="2476247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0" cy="6858000"/>
          </a:xfrm>
          <a:prstGeom prst="rect">
            <a:avLst/>
          </a:prstGeom>
        </p:spPr>
      </p:pic>
      <p:sp>
        <p:nvSpPr>
          <p:cNvPr id="18" name="TextBox 17"/>
          <p:cNvSpPr txBox="1"/>
          <p:nvPr/>
        </p:nvSpPr>
        <p:spPr>
          <a:xfrm>
            <a:off x="107505" y="6330806"/>
            <a:ext cx="8940796" cy="338554"/>
          </a:xfrm>
          <a:prstGeom prst="rect">
            <a:avLst/>
          </a:prstGeom>
          <a:noFill/>
        </p:spPr>
        <p:txBody>
          <a:bodyPr wrap="square" rtlCol="0">
            <a:spAutoFit/>
          </a:bodyPr>
          <a:lstStyle/>
          <a:p>
            <a:pPr algn="r"/>
            <a:r>
              <a:rPr lang="en-CA" sz="800" dirty="0">
                <a:solidFill>
                  <a:schemeClr val="bg1"/>
                </a:solidFill>
              </a:rPr>
              <a:t>TWEEDSMUIR PROVINCIAL PARK</a:t>
            </a:r>
            <a:endParaRPr lang="en-US" sz="800" dirty="0">
              <a:solidFill>
                <a:schemeClr val="bg1"/>
              </a:solidFill>
            </a:endParaRPr>
          </a:p>
          <a:p>
            <a:pPr algn="r"/>
            <a:r>
              <a:rPr lang="en-US" sz="800" dirty="0">
                <a:solidFill>
                  <a:schemeClr val="bg1"/>
                </a:solidFill>
              </a:rPr>
              <a:t>CARIBOO CHILCOTIN COAST</a:t>
            </a:r>
          </a:p>
        </p:txBody>
      </p:sp>
      <p:pic>
        <p:nvPicPr>
          <p:cNvPr id="4" name="Picture 3" descr="Horizonta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907" y="318595"/>
            <a:ext cx="2928412" cy="754635"/>
          </a:xfrm>
          <a:prstGeom prst="rect">
            <a:avLst/>
          </a:prstGeom>
        </p:spPr>
      </p:pic>
      <p:sp>
        <p:nvSpPr>
          <p:cNvPr id="5" name="Subtitle 4"/>
          <p:cNvSpPr>
            <a:spLocks noGrp="1"/>
          </p:cNvSpPr>
          <p:nvPr>
            <p:ph type="subTitle" idx="1"/>
          </p:nvPr>
        </p:nvSpPr>
        <p:spPr/>
        <p:txBody>
          <a:bodyPr>
            <a:noAutofit/>
          </a:bodyPr>
          <a:lstStyle/>
          <a:p>
            <a:pPr algn="ctr"/>
            <a:r>
              <a:rPr lang="en-CA" sz="4400" dirty="0">
                <a:solidFill>
                  <a:schemeClr val="bg1"/>
                </a:solidFill>
              </a:rPr>
              <a:t>Visiting Journalist Program</a:t>
            </a:r>
          </a:p>
        </p:txBody>
      </p:sp>
    </p:spTree>
    <p:extLst>
      <p:ext uri="{BB962C8B-B14F-4D97-AF65-F5344CB8AC3E}">
        <p14:creationId xmlns:p14="http://schemas.microsoft.com/office/powerpoint/2010/main" val="716543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2" name="TextBox 11"/>
          <p:cNvSpPr txBox="1"/>
          <p:nvPr/>
        </p:nvSpPr>
        <p:spPr>
          <a:xfrm>
            <a:off x="107505" y="6330806"/>
            <a:ext cx="8940796" cy="338554"/>
          </a:xfrm>
          <a:prstGeom prst="rect">
            <a:avLst/>
          </a:prstGeom>
          <a:noFill/>
        </p:spPr>
        <p:txBody>
          <a:bodyPr wrap="square" rtlCol="0">
            <a:spAutoFit/>
          </a:bodyPr>
          <a:lstStyle/>
          <a:p>
            <a:pPr algn="r"/>
            <a:r>
              <a:rPr lang="en-CA" sz="800" dirty="0">
                <a:solidFill>
                  <a:schemeClr val="bg1"/>
                </a:solidFill>
              </a:rPr>
              <a:t>NIMPO LAKE</a:t>
            </a:r>
            <a:endParaRPr lang="en-US" sz="800" dirty="0">
              <a:solidFill>
                <a:schemeClr val="bg1"/>
              </a:solidFill>
            </a:endParaRPr>
          </a:p>
          <a:p>
            <a:pPr algn="r"/>
            <a:r>
              <a:rPr lang="en-US" sz="800" dirty="0">
                <a:solidFill>
                  <a:schemeClr val="bg1"/>
                </a:solidFill>
              </a:rPr>
              <a:t>CARIBOO CHILCOTIN COAST</a:t>
            </a:r>
          </a:p>
        </p:txBody>
      </p:sp>
      <p:pic>
        <p:nvPicPr>
          <p:cNvPr id="4" name="Picture 3" descr="Horizonta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907" y="318595"/>
            <a:ext cx="2928412" cy="754635"/>
          </a:xfrm>
          <a:prstGeom prst="rect">
            <a:avLst/>
          </a:prstGeom>
        </p:spPr>
      </p:pic>
      <p:sp>
        <p:nvSpPr>
          <p:cNvPr id="8" name="Text Placeholder 7">
            <a:extLst>
              <a:ext uri="{FF2B5EF4-FFF2-40B4-BE49-F238E27FC236}">
                <a16:creationId xmlns:a16="http://schemas.microsoft.com/office/drawing/2014/main" id="{AF409E89-560F-4F45-9DC4-38F54BA14D97}"/>
              </a:ext>
            </a:extLst>
          </p:cNvPr>
          <p:cNvSpPr>
            <a:spLocks noGrp="1"/>
          </p:cNvSpPr>
          <p:nvPr>
            <p:ph type="body" sz="quarter" idx="12"/>
          </p:nvPr>
        </p:nvSpPr>
        <p:spPr>
          <a:xfrm>
            <a:off x="541338" y="1997251"/>
            <a:ext cx="8096250" cy="4333555"/>
          </a:xfrm>
        </p:spPr>
        <p:txBody>
          <a:bodyPr>
            <a:normAutofit fontScale="70000" lnSpcReduction="20000"/>
          </a:bodyPr>
          <a:lstStyle/>
          <a:p>
            <a:pPr marL="342900" lvl="0" indent="-342900">
              <a:lnSpc>
                <a:spcPct val="107000"/>
              </a:lnSpc>
              <a:buSzPts val="1000"/>
              <a:buFont typeface="Symbol" panose="05050102010706020507" pitchFamily="18" charset="2"/>
              <a:buChar char=""/>
              <a:tabLst>
                <a:tab pos="457200" algn="l"/>
              </a:tabLst>
            </a:pPr>
            <a:endParaRPr lang="en-CA"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Lst>
            </a:pPr>
            <a:r>
              <a:rPr lang="en-CA" sz="5700" b="1" dirty="0">
                <a:solidFill>
                  <a:schemeClr val="bg2"/>
                </a:solidFill>
                <a:latin typeface="+mj-lt"/>
                <a:ea typeface="Calibri" panose="020F0502020204030204" pitchFamily="34" charset="0"/>
                <a:cs typeface="Calibri" panose="020F0502020204030204" pitchFamily="34" charset="0"/>
              </a:rPr>
              <a:t>Trends</a:t>
            </a:r>
          </a:p>
          <a:p>
            <a:pPr marL="342900" lvl="0" indent="-342900">
              <a:lnSpc>
                <a:spcPct val="107000"/>
              </a:lnSpc>
              <a:buSzPts val="1000"/>
              <a:buFont typeface="Symbol" panose="05050102010706020507" pitchFamily="18" charset="2"/>
              <a:buChar char=""/>
              <a:tabLst>
                <a:tab pos="457200" algn="l"/>
              </a:tabLst>
            </a:pPr>
            <a:endParaRPr lang="en-CA"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Lst>
            </a:pPr>
            <a:r>
              <a:rPr lang="en-CA" dirty="0">
                <a:solidFill>
                  <a:schemeClr val="bg2"/>
                </a:solidFill>
                <a:latin typeface="Arial" panose="020B0604020202020204" pitchFamily="34" charset="0"/>
                <a:ea typeface="Calibri" panose="020F0502020204030204" pitchFamily="34" charset="0"/>
                <a:cs typeface="Arial" panose="020B0604020202020204" pitchFamily="34" charset="0"/>
              </a:rPr>
              <a:t>Lifestyle</a:t>
            </a:r>
          </a:p>
          <a:p>
            <a:pPr marL="342900" lvl="0" indent="-342900">
              <a:lnSpc>
                <a:spcPct val="107000"/>
              </a:lnSpc>
              <a:buSzPts val="1000"/>
              <a:buFont typeface="Symbol" panose="05050102010706020507" pitchFamily="18" charset="2"/>
              <a:buChar char=""/>
              <a:tabLst>
                <a:tab pos="457200" algn="l"/>
              </a:tabLst>
            </a:pPr>
            <a:endParaRPr lang="en-CA" dirty="0">
              <a:solidFill>
                <a:schemeClr val="bg2"/>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457200" algn="l"/>
              </a:tabLst>
            </a:pPr>
            <a:r>
              <a:rPr lang="en-CA" dirty="0">
                <a:solidFill>
                  <a:schemeClr val="bg2"/>
                </a:solidFill>
                <a:latin typeface="Arial" panose="020B0604020202020204" pitchFamily="34" charset="0"/>
                <a:ea typeface="Times New Roman" panose="02020603050405020304" pitchFamily="18" charset="0"/>
                <a:cs typeface="Arial" panose="020B0604020202020204" pitchFamily="34" charset="0"/>
              </a:rPr>
              <a:t>Second tier cities and lesser known destinations</a:t>
            </a:r>
          </a:p>
          <a:p>
            <a:pPr marL="342900" lvl="0" indent="-342900">
              <a:lnSpc>
                <a:spcPct val="107000"/>
              </a:lnSpc>
              <a:buSzPts val="1000"/>
              <a:buFont typeface="Symbol" panose="05050102010706020507" pitchFamily="18" charset="2"/>
              <a:buChar char=""/>
              <a:tabLst>
                <a:tab pos="457200" algn="l"/>
              </a:tabLst>
            </a:pPr>
            <a:endParaRPr lang="en-CA" dirty="0">
              <a:solidFill>
                <a:schemeClr val="bg2"/>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457200" algn="l"/>
              </a:tabLst>
            </a:pPr>
            <a:r>
              <a:rPr lang="en-CA" dirty="0">
                <a:solidFill>
                  <a:schemeClr val="bg2"/>
                </a:solidFill>
                <a:latin typeface="Arial" panose="020B0604020202020204" pitchFamily="34" charset="0"/>
                <a:ea typeface="Times New Roman" panose="02020603050405020304" pitchFamily="18" charset="0"/>
                <a:cs typeface="Arial" panose="020B0604020202020204" pitchFamily="34" charset="0"/>
              </a:rPr>
              <a:t>Character driven stories</a:t>
            </a:r>
          </a:p>
          <a:p>
            <a:pPr marL="342900" lvl="0" indent="-342900">
              <a:lnSpc>
                <a:spcPct val="107000"/>
              </a:lnSpc>
              <a:buSzPts val="1000"/>
              <a:buFont typeface="Symbol" panose="05050102010706020507" pitchFamily="18" charset="2"/>
              <a:buChar char=""/>
              <a:tabLst>
                <a:tab pos="457200" algn="l"/>
              </a:tabLst>
            </a:pPr>
            <a:endParaRPr lang="en-CA" dirty="0">
              <a:solidFill>
                <a:schemeClr val="bg2"/>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457200" algn="l"/>
              </a:tabLst>
            </a:pPr>
            <a:r>
              <a:rPr lang="en-CA" dirty="0">
                <a:solidFill>
                  <a:schemeClr val="bg2"/>
                </a:solidFill>
                <a:latin typeface="Arial" panose="020B0604020202020204" pitchFamily="34" charset="0"/>
                <a:ea typeface="Times New Roman" panose="02020603050405020304" pitchFamily="18" charset="0"/>
                <a:cs typeface="Arial" panose="020B0604020202020204" pitchFamily="34" charset="0"/>
              </a:rPr>
              <a:t>Less planning and more serendipity</a:t>
            </a:r>
          </a:p>
          <a:p>
            <a:pPr marL="342900" lvl="0" indent="-342900">
              <a:lnSpc>
                <a:spcPct val="107000"/>
              </a:lnSpc>
              <a:buSzPts val="1000"/>
              <a:buFont typeface="Symbol" panose="05050102010706020507" pitchFamily="18" charset="2"/>
              <a:buChar char=""/>
              <a:tabLst>
                <a:tab pos="457200" algn="l"/>
              </a:tabLst>
            </a:pPr>
            <a:endParaRPr lang="en-CA" dirty="0">
              <a:solidFill>
                <a:schemeClr val="bg2"/>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Symbol" panose="05050102010706020507" pitchFamily="18" charset="2"/>
              <a:buChar char=""/>
              <a:tabLst>
                <a:tab pos="457200" algn="l"/>
              </a:tabLst>
            </a:pPr>
            <a:r>
              <a:rPr lang="en-CA" dirty="0">
                <a:solidFill>
                  <a:schemeClr val="bg2"/>
                </a:solidFill>
                <a:latin typeface="Arial" panose="020B0604020202020204" pitchFamily="34" charset="0"/>
                <a:ea typeface="Calibri" panose="020F0502020204030204" pitchFamily="34" charset="0"/>
                <a:cs typeface="Arial" panose="020B0604020202020204" pitchFamily="34" charset="0"/>
              </a:rPr>
              <a:t>Rethinking influencers</a:t>
            </a:r>
          </a:p>
          <a:p>
            <a:endParaRPr lang="en-CA" dirty="0"/>
          </a:p>
        </p:txBody>
      </p:sp>
    </p:spTree>
    <p:extLst>
      <p:ext uri="{BB962C8B-B14F-4D97-AF65-F5344CB8AC3E}">
        <p14:creationId xmlns:p14="http://schemas.microsoft.com/office/powerpoint/2010/main" val="1235464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040FA-DFEF-4224-B1C0-36009736D239}"/>
              </a:ext>
            </a:extLst>
          </p:cNvPr>
          <p:cNvPicPr>
            <a:picLocks noChangeAspect="1"/>
          </p:cNvPicPr>
          <p:nvPr/>
        </p:nvPicPr>
        <p:blipFill>
          <a:blip r:embed="rId2"/>
          <a:stretch>
            <a:fillRect/>
          </a:stretch>
        </p:blipFill>
        <p:spPr>
          <a:xfrm>
            <a:off x="0" y="867708"/>
            <a:ext cx="9144000" cy="5122583"/>
          </a:xfrm>
          <a:prstGeom prst="rect">
            <a:avLst/>
          </a:prstGeom>
        </p:spPr>
      </p:pic>
    </p:spTree>
    <p:extLst>
      <p:ext uri="{BB962C8B-B14F-4D97-AF65-F5344CB8AC3E}">
        <p14:creationId xmlns:p14="http://schemas.microsoft.com/office/powerpoint/2010/main" val="377814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5F3AB6-8620-40BA-B2EA-2C61357891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E03AD76C-91B6-4E23-92D6-A22A6D827E32}"/>
              </a:ext>
            </a:extLst>
          </p:cNvPr>
          <p:cNvSpPr txBox="1"/>
          <p:nvPr/>
        </p:nvSpPr>
        <p:spPr>
          <a:xfrm>
            <a:off x="-1690894" y="6308689"/>
            <a:ext cx="8940796" cy="338554"/>
          </a:xfrm>
          <a:prstGeom prst="rect">
            <a:avLst/>
          </a:prstGeom>
          <a:noFill/>
        </p:spPr>
        <p:txBody>
          <a:bodyPr wrap="square" rtlCol="0">
            <a:spAutoFit/>
          </a:bodyPr>
          <a:lstStyle/>
          <a:p>
            <a:r>
              <a:rPr lang="en-CA" sz="800" dirty="0">
                <a:solidFill>
                  <a:schemeClr val="bg1"/>
                </a:solidFill>
                <a:cs typeface="Arial" panose="020B0604020202020204" pitchFamily="34" charset="0"/>
              </a:rPr>
              <a:t>HAIDA GWAII</a:t>
            </a:r>
          </a:p>
          <a:p>
            <a:r>
              <a:rPr lang="en-US" sz="800" dirty="0">
                <a:solidFill>
                  <a:schemeClr val="bg1"/>
                </a:solidFill>
              </a:rPr>
              <a:t>NORTHERN BC</a:t>
            </a:r>
          </a:p>
        </p:txBody>
      </p:sp>
      <p:pic>
        <p:nvPicPr>
          <p:cNvPr id="9" name="Picture 8">
            <a:extLst>
              <a:ext uri="{FF2B5EF4-FFF2-40B4-BE49-F238E27FC236}">
                <a16:creationId xmlns:a16="http://schemas.microsoft.com/office/drawing/2014/main" id="{EE937A25-BB6A-4CC1-A085-ED824833F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7304" y="210757"/>
            <a:ext cx="1394608" cy="396000"/>
          </a:xfrm>
          <a:prstGeom prst="rect">
            <a:avLst/>
          </a:prstGeom>
        </p:spPr>
      </p:pic>
      <p:sp>
        <p:nvSpPr>
          <p:cNvPr id="2" name="Title 1">
            <a:extLst>
              <a:ext uri="{FF2B5EF4-FFF2-40B4-BE49-F238E27FC236}">
                <a16:creationId xmlns:a16="http://schemas.microsoft.com/office/drawing/2014/main" id="{CE533452-7661-40E8-96EA-6CD41E683EC3}"/>
              </a:ext>
            </a:extLst>
          </p:cNvPr>
          <p:cNvSpPr>
            <a:spLocks noGrp="1"/>
          </p:cNvSpPr>
          <p:nvPr>
            <p:ph type="title"/>
          </p:nvPr>
        </p:nvSpPr>
        <p:spPr/>
        <p:txBody>
          <a:bodyPr/>
          <a:lstStyle/>
          <a:p>
            <a:r>
              <a:rPr lang="en-CA" dirty="0">
                <a:solidFill>
                  <a:schemeClr val="bg1"/>
                </a:solidFill>
              </a:rPr>
              <a:t>What is Earned Media? </a:t>
            </a:r>
          </a:p>
        </p:txBody>
      </p:sp>
    </p:spTree>
    <p:extLst>
      <p:ext uri="{BB962C8B-B14F-4D97-AF65-F5344CB8AC3E}">
        <p14:creationId xmlns:p14="http://schemas.microsoft.com/office/powerpoint/2010/main" val="2498637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0886"/>
            <a:ext cx="9144000" cy="6858000"/>
          </a:xfrm>
          <a:prstGeom prst="rect">
            <a:avLst/>
          </a:prstGeom>
        </p:spPr>
      </p:pic>
      <p:sp>
        <p:nvSpPr>
          <p:cNvPr id="3" name="TextBox 2"/>
          <p:cNvSpPr txBox="1"/>
          <p:nvPr/>
        </p:nvSpPr>
        <p:spPr>
          <a:xfrm>
            <a:off x="107505" y="6330806"/>
            <a:ext cx="8940796" cy="338554"/>
          </a:xfrm>
          <a:prstGeom prst="rect">
            <a:avLst/>
          </a:prstGeom>
          <a:noFill/>
        </p:spPr>
        <p:txBody>
          <a:bodyPr wrap="square" rtlCol="0">
            <a:spAutoFit/>
          </a:bodyPr>
          <a:lstStyle/>
          <a:p>
            <a:pPr algn="r"/>
            <a:r>
              <a:rPr lang="en-CA" sz="800" dirty="0">
                <a:solidFill>
                  <a:schemeClr val="bg1"/>
                </a:solidFill>
              </a:rPr>
              <a:t>APE LAKE</a:t>
            </a:r>
            <a:endParaRPr lang="en-US" sz="800" dirty="0">
              <a:solidFill>
                <a:schemeClr val="bg1"/>
              </a:solidFill>
            </a:endParaRPr>
          </a:p>
          <a:p>
            <a:pPr algn="r"/>
            <a:r>
              <a:rPr lang="en-US" sz="800" dirty="0">
                <a:solidFill>
                  <a:schemeClr val="bg1"/>
                </a:solidFill>
              </a:rPr>
              <a:t>CARIBOO CHILCOTIN COAST</a:t>
            </a:r>
          </a:p>
        </p:txBody>
      </p:sp>
    </p:spTree>
    <p:extLst>
      <p:ext uri="{BB962C8B-B14F-4D97-AF65-F5344CB8AC3E}">
        <p14:creationId xmlns:p14="http://schemas.microsoft.com/office/powerpoint/2010/main" val="3542753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n animal&#10;&#10;Description automatically generated">
            <a:extLst>
              <a:ext uri="{FF2B5EF4-FFF2-40B4-BE49-F238E27FC236}">
                <a16:creationId xmlns:a16="http://schemas.microsoft.com/office/drawing/2014/main" id="{26F2E9FB-2062-4A84-ACCC-88D3523BD8EE}"/>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75764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1F4DFF7C-620E-4CB9-A7DA-17FACE46F196}"/>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870122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77BDD050-3CCD-4D6A-9644-8E9EADB7F04D}"/>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84091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57AEFC3-7152-4225-9855-167D0107C90C}"/>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406608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7204CAFA-D4F8-4987-9566-641FC8BFBC3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44673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tting, cat&#10;&#10;Description automatically generated">
            <a:extLst>
              <a:ext uri="{FF2B5EF4-FFF2-40B4-BE49-F238E27FC236}">
                <a16:creationId xmlns:a16="http://schemas.microsoft.com/office/drawing/2014/main" id="{2CF35677-3ADA-4E67-B206-66FC2B13C928}"/>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194233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F9AED91-DF91-4C1A-971E-F568AC4E027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434536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2BF9A416-DDA3-47A0-A125-143515EF47D6}"/>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690664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F077039-23B1-4C39-873B-1B2574CE65BB}"/>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52933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472438" y="665021"/>
            <a:ext cx="6295649" cy="2814449"/>
            <a:chOff x="0" y="2712838"/>
            <a:chExt cx="6376958" cy="2963673"/>
          </a:xfrm>
        </p:grpSpPr>
        <p:pic>
          <p:nvPicPr>
            <p:cNvPr id="43" name="Picture 6" descr="Image result for large image map of the world solid colou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12838"/>
              <a:ext cx="6376958" cy="2951164"/>
            </a:xfrm>
            <a:prstGeom prst="rect">
              <a:avLst/>
            </a:prstGeom>
            <a:solidFill>
              <a:srgbClr val="76ACA9"/>
            </a:solidFill>
          </p:spPr>
        </p:pic>
        <p:sp>
          <p:nvSpPr>
            <p:cNvPr id="44" name="Rectangle 43"/>
            <p:cNvSpPr/>
            <p:nvPr/>
          </p:nvSpPr>
          <p:spPr>
            <a:xfrm>
              <a:off x="2025833" y="5319753"/>
              <a:ext cx="2286859" cy="356758"/>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6600" b="1" i="0" u="none" strike="noStrike" kern="1200" cap="none" spc="0" normalizeH="0" baseline="0" noProof="0" dirty="0">
                <a:ln>
                  <a:noFill/>
                </a:ln>
                <a:solidFill>
                  <a:srgbClr val="FFFFFF"/>
                </a:solidFill>
                <a:effectLst/>
                <a:uLnTx/>
                <a:uFillTx/>
                <a:latin typeface="Brandon Grotesque" charset="0"/>
                <a:ea typeface="Brandon Grotesque" charset="0"/>
                <a:cs typeface="Brandon Grotesque" charset="0"/>
              </a:endParaRPr>
            </a:p>
          </p:txBody>
        </p:sp>
      </p:grpSp>
      <p:sp>
        <p:nvSpPr>
          <p:cNvPr id="2" name="Title 1"/>
          <p:cNvSpPr>
            <a:spLocks noGrp="1"/>
          </p:cNvSpPr>
          <p:nvPr>
            <p:ph type="title"/>
          </p:nvPr>
        </p:nvSpPr>
        <p:spPr>
          <a:xfrm>
            <a:off x="622192" y="5880207"/>
            <a:ext cx="9178725" cy="1143000"/>
          </a:xfrm>
        </p:spPr>
        <p:txBody>
          <a:bodyPr>
            <a:normAutofit/>
          </a:bodyPr>
          <a:lstStyle/>
          <a:p>
            <a:r>
              <a:rPr lang="en-US" sz="2000" dirty="0">
                <a:solidFill>
                  <a:srgbClr val="004B55"/>
                </a:solidFill>
                <a:latin typeface="Brandon Grotesque Light" charset="0"/>
                <a:ea typeface="Brandon Grotesque Light" charset="0"/>
                <a:cs typeface="Brandon Grotesque Light" charset="0"/>
              </a:rPr>
              <a:t>    </a:t>
            </a:r>
            <a:r>
              <a:rPr lang="en-US" sz="1800" dirty="0">
                <a:solidFill>
                  <a:srgbClr val="004B55"/>
                </a:solidFill>
                <a:latin typeface="Brandon Grotesque Light" charset="0"/>
                <a:ea typeface="Brandon Grotesque Light" charset="0"/>
                <a:cs typeface="Brandon Grotesque Light" charset="0"/>
              </a:rPr>
              <a:t>DBC in-market office</a:t>
            </a:r>
            <a:br>
              <a:rPr lang="en-US" sz="1800" dirty="0">
                <a:solidFill>
                  <a:srgbClr val="004B55"/>
                </a:solidFill>
                <a:latin typeface="Brandon Grotesque Light" charset="0"/>
                <a:ea typeface="Brandon Grotesque Light" charset="0"/>
                <a:cs typeface="Brandon Grotesque Light" charset="0"/>
              </a:rPr>
            </a:br>
            <a:endParaRPr lang="en-US" sz="1800" dirty="0">
              <a:solidFill>
                <a:srgbClr val="004B55"/>
              </a:solidFill>
              <a:latin typeface="Brandon Grotesque Light" charset="0"/>
              <a:ea typeface="Brandon Grotesque Light" charset="0"/>
              <a:cs typeface="Brandon Grotesque Light" charset="0"/>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625" y="3467591"/>
            <a:ext cx="2709933" cy="2697592"/>
          </a:xfrm>
          <a:prstGeom prst="rect">
            <a:avLst/>
          </a:prstGeom>
          <a:solidFill>
            <a:schemeClr val="bg1"/>
          </a:solidFill>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02" y="3479470"/>
            <a:ext cx="2709933" cy="2707417"/>
          </a:xfrm>
          <a:prstGeom prst="rect">
            <a:avLst/>
          </a:prstGeom>
          <a:solidFill>
            <a:schemeClr val="bg1"/>
          </a:solidFill>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4306" y="3479470"/>
            <a:ext cx="2709933" cy="2703393"/>
          </a:xfrm>
          <a:prstGeom prst="rect">
            <a:avLst/>
          </a:prstGeom>
          <a:solidFill>
            <a:schemeClr val="bg1"/>
          </a:solidFill>
        </p:spPr>
      </p:pic>
      <p:sp>
        <p:nvSpPr>
          <p:cNvPr id="3" name="TextBox 2"/>
          <p:cNvSpPr txBox="1"/>
          <p:nvPr/>
        </p:nvSpPr>
        <p:spPr>
          <a:xfrm>
            <a:off x="748932" y="3788059"/>
            <a:ext cx="1953317"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INVEST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srgbClr val="40404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US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China</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Australia</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Mexico</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BC</a:t>
            </a:r>
          </a:p>
        </p:txBody>
      </p:sp>
      <p:sp>
        <p:nvSpPr>
          <p:cNvPr id="30" name="TextBox 29"/>
          <p:cNvSpPr txBox="1"/>
          <p:nvPr/>
        </p:nvSpPr>
        <p:spPr>
          <a:xfrm>
            <a:off x="3589554" y="3832873"/>
            <a:ext cx="1953317"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MAINTAIN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40404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UK</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Germany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Alberta</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Ontario (ski)</a:t>
            </a:r>
          </a:p>
        </p:txBody>
      </p:sp>
      <p:sp>
        <p:nvSpPr>
          <p:cNvPr id="31" name="TextBox 30"/>
          <p:cNvSpPr txBox="1"/>
          <p:nvPr/>
        </p:nvSpPr>
        <p:spPr>
          <a:xfrm>
            <a:off x="6391274" y="3832873"/>
            <a:ext cx="1953317"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MONITOR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40404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Japan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S. Korea</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India</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1800" b="1" i="0" u="none" strike="noStrike" kern="1200" cap="none" spc="0" normalizeH="0" baseline="0" noProof="0" dirty="0">
                <a:ln>
                  <a:noFill/>
                </a:ln>
                <a:solidFill>
                  <a:srgbClr val="404040"/>
                </a:solidFill>
                <a:effectLst/>
                <a:uLnTx/>
                <a:uFillTx/>
                <a:latin typeface="Arial"/>
                <a:ea typeface="+mn-ea"/>
                <a:cs typeface="+mn-cs"/>
              </a:rPr>
              <a:t>France</a:t>
            </a:r>
          </a:p>
        </p:txBody>
      </p:sp>
      <p:sp>
        <p:nvSpPr>
          <p:cNvPr id="4" name="TextBox 3"/>
          <p:cNvSpPr txBox="1"/>
          <p:nvPr/>
        </p:nvSpPr>
        <p:spPr>
          <a:xfrm>
            <a:off x="4343400" y="289332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404040"/>
              </a:solidFill>
              <a:effectLst/>
              <a:uLnTx/>
              <a:uFillTx/>
              <a:latin typeface="Arial"/>
              <a:ea typeface="+mn-ea"/>
              <a:cs typeface="+mn-cs"/>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8131" y="4315738"/>
            <a:ext cx="253479" cy="25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5338" y="4676982"/>
            <a:ext cx="253479" cy="25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8662" y="4583296"/>
            <a:ext cx="253479" cy="25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9066" y="4833178"/>
            <a:ext cx="253479" cy="25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2326" y="5114117"/>
            <a:ext cx="253479" cy="25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6860" y="4423503"/>
            <a:ext cx="253479" cy="25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92" y="6174315"/>
            <a:ext cx="253479" cy="25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39"/>
          <p:cNvSpPr/>
          <p:nvPr/>
        </p:nvSpPr>
        <p:spPr>
          <a:xfrm rot="5400000">
            <a:off x="4132321" y="-4346661"/>
            <a:ext cx="867786" cy="9155577"/>
          </a:xfrm>
          <a:prstGeom prst="rect">
            <a:avLst/>
          </a:prstGeom>
          <a:solidFill>
            <a:srgbClr val="76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B55"/>
              </a:solidFill>
              <a:effectLst/>
              <a:uLnTx/>
              <a:uFillTx/>
              <a:latin typeface="Arial"/>
              <a:ea typeface="+mn-ea"/>
              <a:cs typeface="+mn-cs"/>
            </a:endParaRPr>
          </a:p>
        </p:txBody>
      </p:sp>
      <p:sp>
        <p:nvSpPr>
          <p:cNvPr id="41" name="Title 1"/>
          <p:cNvSpPr txBox="1">
            <a:spLocks/>
          </p:cNvSpPr>
          <p:nvPr/>
        </p:nvSpPr>
        <p:spPr>
          <a:xfrm>
            <a:off x="666810" y="-202766"/>
            <a:ext cx="8229600" cy="113089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Brandon Grotesque Light" charset="0"/>
                <a:ea typeface="Brandon Grotesque Light" charset="0"/>
                <a:cs typeface="Brandon Grotesque Light" charset="0"/>
              </a:rPr>
              <a:t>2019 GEOGRAPHIC MARKETS</a:t>
            </a:r>
          </a:p>
        </p:txBody>
      </p:sp>
    </p:spTree>
    <p:extLst>
      <p:ext uri="{BB962C8B-B14F-4D97-AF65-F5344CB8AC3E}">
        <p14:creationId xmlns:p14="http://schemas.microsoft.com/office/powerpoint/2010/main" val="1764210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1996ECEC-6D63-4934-9B2F-6029B544EC2C}"/>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952421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A519382-BB66-4CC1-8389-0F0058AF544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62655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7529A312-BBA2-4216-BE25-2017E9174967}"/>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652131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F167AF2-46F8-46CC-B05F-8819E33D5409}"/>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110787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9" name="TextBox 18"/>
          <p:cNvSpPr txBox="1"/>
          <p:nvPr/>
        </p:nvSpPr>
        <p:spPr>
          <a:xfrm>
            <a:off x="107505" y="6330806"/>
            <a:ext cx="8940796" cy="338554"/>
          </a:xfrm>
          <a:prstGeom prst="rect">
            <a:avLst/>
          </a:prstGeom>
          <a:noFill/>
        </p:spPr>
        <p:txBody>
          <a:bodyPr wrap="square" rtlCol="0">
            <a:spAutoFit/>
          </a:bodyPr>
          <a:lstStyle/>
          <a:p>
            <a:pPr algn="r"/>
            <a:r>
              <a:rPr lang="en-CA" sz="800" dirty="0">
                <a:solidFill>
                  <a:schemeClr val="bg1"/>
                </a:solidFill>
              </a:rPr>
              <a:t>TWEEDSMUIR PROVINCIAL PARK</a:t>
            </a:r>
            <a:endParaRPr lang="en-US" sz="800" dirty="0">
              <a:solidFill>
                <a:schemeClr val="bg1"/>
              </a:solidFill>
            </a:endParaRPr>
          </a:p>
          <a:p>
            <a:pPr algn="r"/>
            <a:r>
              <a:rPr lang="en-US" sz="800" dirty="0">
                <a:solidFill>
                  <a:schemeClr val="bg1"/>
                </a:solidFill>
              </a:rPr>
              <a:t>CARIBOO CHILCOTIN COAST</a:t>
            </a:r>
          </a:p>
        </p:txBody>
      </p:sp>
      <p:sp>
        <p:nvSpPr>
          <p:cNvPr id="3" name="Title 2"/>
          <p:cNvSpPr>
            <a:spLocks noGrp="1"/>
          </p:cNvSpPr>
          <p:nvPr>
            <p:ph type="ctrTitle"/>
          </p:nvPr>
        </p:nvSpPr>
        <p:spPr/>
        <p:txBody>
          <a:bodyPr/>
          <a:lstStyle/>
          <a:p>
            <a:pPr algn="ctr"/>
            <a:r>
              <a:rPr lang="en-CA" dirty="0">
                <a:solidFill>
                  <a:schemeClr val="bg1"/>
                </a:solidFill>
              </a:rPr>
              <a:t>Questions? </a:t>
            </a:r>
          </a:p>
        </p:txBody>
      </p:sp>
    </p:spTree>
    <p:extLst>
      <p:ext uri="{BB962C8B-B14F-4D97-AF65-F5344CB8AC3E}">
        <p14:creationId xmlns:p14="http://schemas.microsoft.com/office/powerpoint/2010/main" val="3713111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85EA5-891E-4D14-A8CC-25E12ACFF19A}"/>
              </a:ext>
            </a:extLst>
          </p:cNvPr>
          <p:cNvPicPr>
            <a:picLocks noChangeAspect="1"/>
          </p:cNvPicPr>
          <p:nvPr/>
        </p:nvPicPr>
        <p:blipFill>
          <a:blip r:embed="rId3"/>
          <a:stretch>
            <a:fillRect/>
          </a:stretch>
        </p:blipFill>
        <p:spPr>
          <a:xfrm>
            <a:off x="0" y="0"/>
            <a:ext cx="9336652" cy="6858000"/>
          </a:xfrm>
          <a:prstGeom prst="rect">
            <a:avLst/>
          </a:prstGeom>
        </p:spPr>
      </p:pic>
    </p:spTree>
    <p:extLst>
      <p:ext uri="{BB962C8B-B14F-4D97-AF65-F5344CB8AC3E}">
        <p14:creationId xmlns:p14="http://schemas.microsoft.com/office/powerpoint/2010/main" val="2678936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lstStyle/>
          <a:p>
            <a:endParaRPr lang="en-CA" dirty="0">
              <a:solidFill>
                <a:schemeClr val="tx1"/>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1"/>
          </a:xfrm>
        </p:spPr>
      </p:pic>
      <p:sp>
        <p:nvSpPr>
          <p:cNvPr id="4" name="TextBox 3">
            <a:extLst>
              <a:ext uri="{FF2B5EF4-FFF2-40B4-BE49-F238E27FC236}">
                <a16:creationId xmlns:a16="http://schemas.microsoft.com/office/drawing/2014/main" id="{6503021F-0294-44AC-A4FE-BFEA558C1511}"/>
              </a:ext>
            </a:extLst>
          </p:cNvPr>
          <p:cNvSpPr txBox="1"/>
          <p:nvPr/>
        </p:nvSpPr>
        <p:spPr>
          <a:xfrm>
            <a:off x="708917" y="5568593"/>
            <a:ext cx="8195577" cy="923330"/>
          </a:xfrm>
          <a:prstGeom prst="rect">
            <a:avLst/>
          </a:prstGeom>
          <a:noFill/>
        </p:spPr>
        <p:txBody>
          <a:bodyPr wrap="none" rtlCol="0">
            <a:spAutoFit/>
          </a:bodyPr>
          <a:lstStyle/>
          <a:p>
            <a:r>
              <a:rPr lang="en-CA" dirty="0">
                <a:solidFill>
                  <a:schemeClr val="bg1"/>
                </a:solidFill>
              </a:rPr>
              <a:t>Who are the Travel Media?</a:t>
            </a:r>
          </a:p>
          <a:p>
            <a:endParaRPr lang="en-CA" dirty="0">
              <a:solidFill>
                <a:schemeClr val="bg1"/>
              </a:solidFill>
            </a:endParaRPr>
          </a:p>
          <a:p>
            <a:r>
              <a:rPr lang="en-CA" dirty="0">
                <a:solidFill>
                  <a:schemeClr val="bg1"/>
                </a:solidFill>
              </a:rPr>
              <a:t>Magazines, Newspapers, Television, Digital, Social Influencers, Radio, Podcast</a:t>
            </a:r>
          </a:p>
        </p:txBody>
      </p:sp>
    </p:spTree>
    <p:extLst>
      <p:ext uri="{BB962C8B-B14F-4D97-AF65-F5344CB8AC3E}">
        <p14:creationId xmlns:p14="http://schemas.microsoft.com/office/powerpoint/2010/main" val="1345610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C:\Users\miryan\Downloads\new-york-times-newspaper-1159719_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149" y="857250"/>
            <a:ext cx="679196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247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AutoShape 2" descr="Image result for freelanceing"/>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6" name="AutoShape 4" descr="https://thumbs-prod.si-cdn.com/cfS-fs0sdozn6Y7UqWFwjOrLjIA=/1072x720/filters:no_upscale()/https:/public-media.smithsonianmag.com/filer/Indelible-Journal-American-newsroom-631.jpg"/>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7" name="AutoShape 6" descr="https://thumbs-prod.si-cdn.com/cfS-fs0sdozn6Y7UqWFwjOrLjIA=/1072x720/filters:no_upscale()/https:/public-media.smithsonianmag.com/filer/Indelible-Journal-American-newsroom-631.jpg"/>
          <p:cNvSpPr>
            <a:spLocks noChangeAspect="1" noChangeArrowheads="1"/>
          </p:cNvSpPr>
          <p:nvPr/>
        </p:nvSpPr>
        <p:spPr bwMode="auto">
          <a:xfrm>
            <a:off x="460375"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5187"/>
            <a:ext cx="9144000" cy="5115189"/>
          </a:xfrm>
          <a:prstGeom prst="rect">
            <a:avLst/>
          </a:prstGeom>
        </p:spPr>
      </p:pic>
    </p:spTree>
    <p:extLst>
      <p:ext uri="{BB962C8B-B14F-4D97-AF65-F5344CB8AC3E}">
        <p14:creationId xmlns:p14="http://schemas.microsoft.com/office/powerpoint/2010/main" val="878268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AE2C5-D391-41B4-AD15-ED90AC6EDA1F}"/>
              </a:ext>
            </a:extLst>
          </p:cNvPr>
          <p:cNvSpPr>
            <a:spLocks noGrp="1"/>
          </p:cNvSpPr>
          <p:nvPr>
            <p:ph type="title"/>
          </p:nvPr>
        </p:nvSpPr>
        <p:spPr>
          <a:xfrm>
            <a:off x="457200" y="667820"/>
            <a:ext cx="8229600" cy="1294544"/>
          </a:xfrm>
          <a:solidFill>
            <a:schemeClr val="bg1"/>
          </a:solidFill>
        </p:spPr>
        <p:txBody>
          <a:bodyPr>
            <a:normAutofit fontScale="90000"/>
          </a:bodyPr>
          <a:lstStyle/>
          <a:p>
            <a:br>
              <a:rPr lang="en-CA" dirty="0"/>
            </a:br>
            <a:br>
              <a:rPr lang="en-CA" dirty="0"/>
            </a:br>
            <a:r>
              <a:rPr lang="en-CA" sz="6000" dirty="0"/>
              <a:t>Think Like An Editor </a:t>
            </a:r>
            <a:br>
              <a:rPr lang="en-CA" dirty="0"/>
            </a:br>
            <a:br>
              <a:rPr lang="en-CA" dirty="0"/>
            </a:br>
            <a:endParaRPr lang="en-CA" dirty="0"/>
          </a:p>
        </p:txBody>
      </p:sp>
      <p:sp>
        <p:nvSpPr>
          <p:cNvPr id="4" name="Content Placeholder 3">
            <a:extLst>
              <a:ext uri="{FF2B5EF4-FFF2-40B4-BE49-F238E27FC236}">
                <a16:creationId xmlns:a16="http://schemas.microsoft.com/office/drawing/2014/main" id="{3686478F-7B4B-4372-9B3B-430DBDE65CF8}"/>
              </a:ext>
            </a:extLst>
          </p:cNvPr>
          <p:cNvSpPr>
            <a:spLocks noGrp="1"/>
          </p:cNvSpPr>
          <p:nvPr>
            <p:ph idx="1"/>
          </p:nvPr>
        </p:nvSpPr>
        <p:spPr>
          <a:xfrm>
            <a:off x="251716" y="1859340"/>
            <a:ext cx="8229600" cy="3499918"/>
          </a:xfrm>
        </p:spPr>
        <p:txBody>
          <a:bodyPr>
            <a:normAutofit/>
          </a:bodyPr>
          <a:lstStyle/>
          <a:p>
            <a:endParaRPr lang="en-CA" sz="2250" dirty="0"/>
          </a:p>
          <a:p>
            <a:endParaRPr lang="en-CA" sz="2250" dirty="0"/>
          </a:p>
        </p:txBody>
      </p:sp>
      <p:sp>
        <p:nvSpPr>
          <p:cNvPr id="2" name="Rectangle 1">
            <a:extLst>
              <a:ext uri="{FF2B5EF4-FFF2-40B4-BE49-F238E27FC236}">
                <a16:creationId xmlns:a16="http://schemas.microsoft.com/office/drawing/2014/main" id="{819A0EE3-2ABA-4CAB-8876-6C15D61F1081}"/>
              </a:ext>
            </a:extLst>
          </p:cNvPr>
          <p:cNvSpPr/>
          <p:nvPr/>
        </p:nvSpPr>
        <p:spPr>
          <a:xfrm>
            <a:off x="883577" y="1859340"/>
            <a:ext cx="7048071" cy="4801314"/>
          </a:xfrm>
          <a:prstGeom prst="rect">
            <a:avLst/>
          </a:prstGeom>
        </p:spPr>
        <p:txBody>
          <a:bodyPr wrap="square">
            <a:spAutoFit/>
          </a:bodyPr>
          <a:lstStyle/>
          <a:p>
            <a:pPr lvl="0"/>
            <a:endParaRPr lang="en-US" dirty="0"/>
          </a:p>
          <a:p>
            <a:pPr lvl="0"/>
            <a:r>
              <a:rPr lang="en-US" sz="2800" dirty="0"/>
              <a:t>What is your story? </a:t>
            </a:r>
            <a:endParaRPr lang="en-CA" sz="2800" dirty="0"/>
          </a:p>
          <a:p>
            <a:pPr lvl="0"/>
            <a:r>
              <a:rPr lang="en-US" sz="2800" dirty="0"/>
              <a:t>What is the key message that you want to deliver?</a:t>
            </a:r>
            <a:endParaRPr lang="en-CA" sz="2800" dirty="0"/>
          </a:p>
          <a:p>
            <a:pPr lvl="0"/>
            <a:r>
              <a:rPr lang="en-US" sz="2800" dirty="0"/>
              <a:t>Why would a journalist be interested in writing about your business or experience? </a:t>
            </a:r>
            <a:endParaRPr lang="en-CA" sz="2800" dirty="0"/>
          </a:p>
          <a:p>
            <a:pPr lvl="0"/>
            <a:r>
              <a:rPr lang="en-US" sz="2800" dirty="0"/>
              <a:t>What sets your business or experience apart from others? </a:t>
            </a:r>
            <a:endParaRPr lang="en-CA" sz="2800" dirty="0"/>
          </a:p>
          <a:p>
            <a:pPr lvl="0"/>
            <a:r>
              <a:rPr lang="en-US" sz="2800" dirty="0"/>
              <a:t>Who is the audience for the story you want to share? </a:t>
            </a:r>
            <a:endParaRPr lang="en-CA" sz="2800" dirty="0"/>
          </a:p>
          <a:p>
            <a:br>
              <a:rPr lang="en-CA" b="1" dirty="0"/>
            </a:br>
            <a:endParaRPr lang="en-US" dirty="0"/>
          </a:p>
        </p:txBody>
      </p:sp>
    </p:spTree>
    <p:extLst>
      <p:ext uri="{BB962C8B-B14F-4D97-AF65-F5344CB8AC3E}">
        <p14:creationId xmlns:p14="http://schemas.microsoft.com/office/powerpoint/2010/main" val="3691168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62574"/>
            <a:ext cx="9144000" cy="5138176"/>
          </a:xfrm>
          <a:prstGeom prst="rect">
            <a:avLst/>
          </a:prstGeom>
        </p:spPr>
      </p:pic>
      <p:sp>
        <p:nvSpPr>
          <p:cNvPr id="2" name="TextBox 1">
            <a:extLst>
              <a:ext uri="{FF2B5EF4-FFF2-40B4-BE49-F238E27FC236}">
                <a16:creationId xmlns:a16="http://schemas.microsoft.com/office/drawing/2014/main" id="{84BECF58-B12D-4FE7-8FDA-4D648F3140C5}"/>
              </a:ext>
            </a:extLst>
          </p:cNvPr>
          <p:cNvSpPr txBox="1"/>
          <p:nvPr/>
        </p:nvSpPr>
        <p:spPr>
          <a:xfrm>
            <a:off x="472611" y="2188396"/>
            <a:ext cx="4034822" cy="1077218"/>
          </a:xfrm>
          <a:prstGeom prst="rect">
            <a:avLst/>
          </a:prstGeom>
          <a:noFill/>
        </p:spPr>
        <p:txBody>
          <a:bodyPr wrap="none" rtlCol="0">
            <a:spAutoFit/>
          </a:bodyPr>
          <a:lstStyle/>
          <a:p>
            <a:r>
              <a:rPr lang="en-CA" sz="3200" dirty="0"/>
              <a:t>Identifying Who You </a:t>
            </a:r>
          </a:p>
          <a:p>
            <a:r>
              <a:rPr lang="en-CA" sz="3200" dirty="0"/>
              <a:t>Want To Work With</a:t>
            </a:r>
          </a:p>
        </p:txBody>
      </p:sp>
    </p:spTree>
    <p:extLst>
      <p:ext uri="{BB962C8B-B14F-4D97-AF65-F5344CB8AC3E}">
        <p14:creationId xmlns:p14="http://schemas.microsoft.com/office/powerpoint/2010/main" val="3299295055"/>
      </p:ext>
    </p:extLst>
  </p:cSld>
  <p:clrMapOvr>
    <a:masterClrMapping/>
  </p:clrMapOvr>
</p:sld>
</file>

<file path=ppt/theme/theme1.xml><?xml version="1.0" encoding="utf-8"?>
<a:theme xmlns:a="http://schemas.openxmlformats.org/drawingml/2006/main" name="1_Destination BC PowerPoint Template">
  <a:themeElements>
    <a:clrScheme name="Custom 1">
      <a:dk1>
        <a:srgbClr val="404040"/>
      </a:dk1>
      <a:lt1>
        <a:srgbClr val="FFFFFF"/>
      </a:lt1>
      <a:dk2>
        <a:srgbClr val="002837"/>
      </a:dk2>
      <a:lt2>
        <a:srgbClr val="FFFFFF"/>
      </a:lt2>
      <a:accent1>
        <a:srgbClr val="84AC5D"/>
      </a:accent1>
      <a:accent2>
        <a:srgbClr val="008BAA"/>
      </a:accent2>
      <a:accent3>
        <a:srgbClr val="834784"/>
      </a:accent3>
      <a:accent4>
        <a:srgbClr val="76ACA9"/>
      </a:accent4>
      <a:accent5>
        <a:srgbClr val="F5BC34"/>
      </a:accent5>
      <a:accent6>
        <a:srgbClr val="687767"/>
      </a:accent6>
      <a:hlink>
        <a:srgbClr val="008BAA"/>
      </a:hlink>
      <a:folHlink>
        <a:srgbClr val="004B5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1">
      <a:dk1>
        <a:srgbClr val="404040"/>
      </a:dk1>
      <a:lt1>
        <a:srgbClr val="FFFFFF"/>
      </a:lt1>
      <a:dk2>
        <a:srgbClr val="002837"/>
      </a:dk2>
      <a:lt2>
        <a:srgbClr val="FFFFFF"/>
      </a:lt2>
      <a:accent1>
        <a:srgbClr val="84AC5D"/>
      </a:accent1>
      <a:accent2>
        <a:srgbClr val="008BAA"/>
      </a:accent2>
      <a:accent3>
        <a:srgbClr val="834784"/>
      </a:accent3>
      <a:accent4>
        <a:srgbClr val="76ACA9"/>
      </a:accent4>
      <a:accent5>
        <a:srgbClr val="F5BC34"/>
      </a:accent5>
      <a:accent6>
        <a:srgbClr val="687767"/>
      </a:accent6>
      <a:hlink>
        <a:srgbClr val="008BAA"/>
      </a:hlink>
      <a:folHlink>
        <a:srgbClr val="004B5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1444</Words>
  <Application>Microsoft Macintosh PowerPoint</Application>
  <PresentationFormat>On-screen Show (4:3)</PresentationFormat>
  <Paragraphs>217</Paragraphs>
  <Slides>34</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Brandon Grotesque</vt:lpstr>
      <vt:lpstr>Brandon Grotesque Light</vt:lpstr>
      <vt:lpstr>Calibri</vt:lpstr>
      <vt:lpstr>Courier New</vt:lpstr>
      <vt:lpstr>NeutrafaceText-Demi</vt:lpstr>
      <vt:lpstr>Symbol</vt:lpstr>
      <vt:lpstr>Wingdings</vt:lpstr>
      <vt:lpstr>1_Destination BC PowerPoint Template</vt:lpstr>
      <vt:lpstr>Custom Design</vt:lpstr>
      <vt:lpstr>Let’s Talk Travel Media!</vt:lpstr>
      <vt:lpstr>What is Earned Media? </vt:lpstr>
      <vt:lpstr>    DBC in-market office </vt:lpstr>
      <vt:lpstr>PowerPoint Presentation</vt:lpstr>
      <vt:lpstr>PowerPoint Presentation</vt:lpstr>
      <vt:lpstr>PowerPoint Presentation</vt:lpstr>
      <vt:lpstr>PowerPoint Presentation</vt:lpstr>
      <vt:lpstr>  Think Like An Editor   </vt:lpstr>
      <vt:lpstr>PowerPoint Presentation</vt:lpstr>
      <vt:lpstr>Tier 1 Media Outlets</vt:lpstr>
      <vt:lpstr> Tips on Researching Media  </vt:lpstr>
      <vt:lpstr>  Tips on Researching Media  </vt:lpstr>
      <vt:lpstr>PowerPoint Presentation</vt:lpstr>
      <vt:lpstr>   Sure-Fire Tips to Get Your Pitch Open and Read   </vt:lpstr>
      <vt:lpstr>   Sure-Fire Tips to Get Your Pitch Open and Read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Leeck, Monica DBC:EX</dc:creator>
  <cp:lastModifiedBy>Jason Ryll</cp:lastModifiedBy>
  <cp:revision>223</cp:revision>
  <cp:lastPrinted>2018-10-29T16:20:57Z</cp:lastPrinted>
  <dcterms:created xsi:type="dcterms:W3CDTF">2015-08-31T21:54:36Z</dcterms:created>
  <dcterms:modified xsi:type="dcterms:W3CDTF">2019-11-25T21:31:09Z</dcterms:modified>
</cp:coreProperties>
</file>